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86868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287224A8-332E-413E-8629-BFA2A2D25D7B}">
          <p14:sldIdLst>
            <p14:sldId id="256"/>
            <p14:sldId id="257"/>
          </p14:sldIdLst>
        </p14:section>
        <p14:section name="Introduction to Fluid Mechanics" id="{A29AC772-BF5C-4039-B59C-FF9AA59B2063}">
          <p14:sldIdLst>
            <p14:sldId id="258"/>
            <p14:sldId id="259"/>
            <p14:sldId id="260"/>
          </p14:sldIdLst>
        </p14:section>
        <p14:section name="Fluid and Transport Properties" id="{DFC137AB-7986-49C8-BD91-BB804AFF8981}">
          <p14:sldIdLst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Fluid Statics" id="{CD16432E-00B7-4B16-B2F2-DAD253B75900}">
          <p14:sldIdLst>
            <p14:sldId id="268"/>
            <p14:sldId id="269"/>
            <p14:sldId id="271"/>
            <p14:sldId id="272"/>
            <p14:sldId id="273"/>
            <p14:sldId id="274"/>
            <p14:sldId id="275"/>
          </p14:sldIdLst>
        </p14:section>
        <p14:section name="Conservation of Mass and Energy" id="{474E90FB-784E-4F69-A58B-4A8988D1C46B}">
          <p14:sldIdLst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852A87-7F71-4914-B869-3C611ACA0470}" v="9" dt="2024-08-26T20:18:35.073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3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Roosa" userId="b17c6545b7781650" providerId="LiveId" clId="{BC14857D-FD07-41D7-A160-3AD7C206D015}"/>
    <pc:docChg chg="addSld modSld">
      <pc:chgData name="William Roosa" userId="b17c6545b7781650" providerId="LiveId" clId="{BC14857D-FD07-41D7-A160-3AD7C206D015}" dt="2024-08-20T15:24:44.264" v="7" actId="20577"/>
      <pc:docMkLst>
        <pc:docMk/>
      </pc:docMkLst>
      <pc:sldChg chg="modSp new mod">
        <pc:chgData name="William Roosa" userId="b17c6545b7781650" providerId="LiveId" clId="{BC14857D-FD07-41D7-A160-3AD7C206D015}" dt="2024-08-20T15:24:44.264" v="7" actId="20577"/>
        <pc:sldMkLst>
          <pc:docMk/>
          <pc:sldMk cId="4223169391" sldId="256"/>
        </pc:sldMkLst>
        <pc:spChg chg="mod">
          <ac:chgData name="William Roosa" userId="b17c6545b7781650" providerId="LiveId" clId="{BC14857D-FD07-41D7-A160-3AD7C206D015}" dt="2024-08-20T15:24:44.264" v="7" actId="20577"/>
          <ac:spMkLst>
            <pc:docMk/>
            <pc:sldMk cId="4223169391" sldId="256"/>
            <ac:spMk id="2" creationId="{DB78D644-0BAD-B008-4877-19ACA8E843FE}"/>
          </ac:spMkLst>
        </pc:spChg>
      </pc:sldChg>
    </pc:docChg>
  </pc:docChgLst>
  <pc:docChgLst>
    <pc:chgData name="William Roosa" userId="b17c6545b7781650" providerId="LiveId" clId="{83852A87-7F71-4914-B869-3C611ACA0470}"/>
    <pc:docChg chg="modSld">
      <pc:chgData name="William Roosa" userId="b17c6545b7781650" providerId="LiveId" clId="{83852A87-7F71-4914-B869-3C611ACA0470}" dt="2024-08-26T20:18:35.073" v="8" actId="16959"/>
      <pc:docMkLst>
        <pc:docMk/>
      </pc:docMkLst>
      <pc:sldChg chg="modSp">
        <pc:chgData name="William Roosa" userId="b17c6545b7781650" providerId="LiveId" clId="{83852A87-7F71-4914-B869-3C611ACA0470}" dt="2024-08-26T20:18:35.073" v="8" actId="16959"/>
        <pc:sldMkLst>
          <pc:docMk/>
          <pc:sldMk cId="769889486" sldId="264"/>
        </pc:sldMkLst>
        <pc:spChg chg="mod">
          <ac:chgData name="William Roosa" userId="b17c6545b7781650" providerId="LiveId" clId="{83852A87-7F71-4914-B869-3C611ACA0470}" dt="2024-08-26T20:18:35.073" v="8" actId="16959"/>
          <ac:spMkLst>
            <pc:docMk/>
            <pc:sldMk cId="769889486" sldId="264"/>
            <ac:spMk id="16" creationId="{1F1FADBA-C4B5-26FC-D35B-9DD3AC58299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510" y="1995312"/>
            <a:ext cx="7383780" cy="4244622"/>
          </a:xfrm>
        </p:spPr>
        <p:txBody>
          <a:bodyPr anchor="b"/>
          <a:lstStyle>
            <a:lvl1pPr algn="ctr"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50" y="6403623"/>
            <a:ext cx="6515100" cy="2943577"/>
          </a:xfrm>
        </p:spPr>
        <p:txBody>
          <a:bodyPr/>
          <a:lstStyle>
            <a:lvl1pPr marL="0" indent="0" algn="ctr">
              <a:buNone/>
              <a:defRPr sz="2280"/>
            </a:lvl1pPr>
            <a:lvl2pPr marL="434340" indent="0" algn="ctr">
              <a:buNone/>
              <a:defRPr sz="1900"/>
            </a:lvl2pPr>
            <a:lvl3pPr marL="868680" indent="0" algn="ctr">
              <a:buNone/>
              <a:defRPr sz="1710"/>
            </a:lvl3pPr>
            <a:lvl4pPr marL="1303020" indent="0" algn="ctr">
              <a:buNone/>
              <a:defRPr sz="1520"/>
            </a:lvl4pPr>
            <a:lvl5pPr marL="1737360" indent="0" algn="ctr">
              <a:buNone/>
              <a:defRPr sz="1520"/>
            </a:lvl5pPr>
            <a:lvl6pPr marL="2171700" indent="0" algn="ctr">
              <a:buNone/>
              <a:defRPr sz="1520"/>
            </a:lvl6pPr>
            <a:lvl7pPr marL="2606040" indent="0" algn="ctr">
              <a:buNone/>
              <a:defRPr sz="1520"/>
            </a:lvl7pPr>
            <a:lvl8pPr marL="3040380" indent="0" algn="ctr">
              <a:buNone/>
              <a:defRPr sz="1520"/>
            </a:lvl8pPr>
            <a:lvl9pPr marL="3474720" indent="0" algn="ctr">
              <a:buNone/>
              <a:defRPr sz="1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0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0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16492" y="649111"/>
            <a:ext cx="1873091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7218" y="649111"/>
            <a:ext cx="5510689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4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94" y="3039537"/>
            <a:ext cx="7492365" cy="5071532"/>
          </a:xfrm>
        </p:spPr>
        <p:txBody>
          <a:bodyPr anchor="b"/>
          <a:lstStyle>
            <a:lvl1pPr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694" y="8159048"/>
            <a:ext cx="7492365" cy="2666999"/>
          </a:xfrm>
        </p:spPr>
        <p:txBody>
          <a:bodyPr/>
          <a:lstStyle>
            <a:lvl1pPr marL="0" indent="0">
              <a:buNone/>
              <a:defRPr sz="2280">
                <a:solidFill>
                  <a:schemeClr val="tx1">
                    <a:tint val="82000"/>
                  </a:schemeClr>
                </a:solidFill>
              </a:defRPr>
            </a:lvl1pPr>
            <a:lvl2pPr marL="434340" indent="0">
              <a:buNone/>
              <a:defRPr sz="1900">
                <a:solidFill>
                  <a:schemeClr val="tx1">
                    <a:tint val="82000"/>
                  </a:schemeClr>
                </a:solidFill>
              </a:defRPr>
            </a:lvl2pPr>
            <a:lvl3pPr marL="868680" indent="0">
              <a:buNone/>
              <a:defRPr sz="1710">
                <a:solidFill>
                  <a:schemeClr val="tx1">
                    <a:tint val="82000"/>
                  </a:schemeClr>
                </a:solidFill>
              </a:defRPr>
            </a:lvl3pPr>
            <a:lvl4pPr marL="13030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4pPr>
            <a:lvl5pPr marL="173736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5pPr>
            <a:lvl6pPr marL="217170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6pPr>
            <a:lvl7pPr marL="260604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7pPr>
            <a:lvl8pPr marL="304038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8pPr>
            <a:lvl9pPr marL="34747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1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7218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7693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0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649114"/>
            <a:ext cx="749236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350" y="2988734"/>
            <a:ext cx="3674923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350" y="4453467"/>
            <a:ext cx="367492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7693" y="2988734"/>
            <a:ext cx="3693021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7693" y="4453467"/>
            <a:ext cx="3693021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0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0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3021" y="1755425"/>
            <a:ext cx="4397693" cy="8664222"/>
          </a:xfrm>
        </p:spPr>
        <p:txBody>
          <a:bodyPr/>
          <a:lstStyle>
            <a:lvl1pPr>
              <a:defRPr sz="3040"/>
            </a:lvl1pPr>
            <a:lvl2pPr>
              <a:defRPr sz="2660"/>
            </a:lvl2pPr>
            <a:lvl3pPr>
              <a:defRPr sz="228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93021" y="1755425"/>
            <a:ext cx="4397693" cy="8664222"/>
          </a:xfrm>
        </p:spPr>
        <p:txBody>
          <a:bodyPr anchor="t"/>
          <a:lstStyle>
            <a:lvl1pPr marL="0" indent="0">
              <a:buNone/>
              <a:defRPr sz="3040"/>
            </a:lvl1pPr>
            <a:lvl2pPr marL="434340" indent="0">
              <a:buNone/>
              <a:defRPr sz="2660"/>
            </a:lvl2pPr>
            <a:lvl3pPr marL="868680" indent="0">
              <a:buNone/>
              <a:defRPr sz="2280"/>
            </a:lvl3pPr>
            <a:lvl4pPr marL="1303020" indent="0">
              <a:buNone/>
              <a:defRPr sz="1900"/>
            </a:lvl4pPr>
            <a:lvl5pPr marL="1737360" indent="0">
              <a:buNone/>
              <a:defRPr sz="1900"/>
            </a:lvl5pPr>
            <a:lvl6pPr marL="2171700" indent="0">
              <a:buNone/>
              <a:defRPr sz="1900"/>
            </a:lvl6pPr>
            <a:lvl7pPr marL="2606040" indent="0">
              <a:buNone/>
              <a:defRPr sz="1900"/>
            </a:lvl7pPr>
            <a:lvl8pPr marL="3040380" indent="0">
              <a:buNone/>
              <a:defRPr sz="1900"/>
            </a:lvl8pPr>
            <a:lvl9pPr marL="3474720" indent="0">
              <a:buNone/>
              <a:defRPr sz="1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4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7218" y="649114"/>
            <a:ext cx="749236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218" y="3245556"/>
            <a:ext cx="749236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218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2BDFC8-6F8C-4A1A-A5EA-5DE0BFD390AC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7503" y="11300181"/>
            <a:ext cx="293179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35053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07E1C-867A-41CD-B6E7-AD5C160E6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1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8680" rtl="0" eaLnBrk="1" latinLnBrk="0" hangingPunct="1">
        <a:lnSpc>
          <a:spcPct val="90000"/>
        </a:lnSpc>
        <a:spcBef>
          <a:spcPct val="0"/>
        </a:spcBef>
        <a:buNone/>
        <a:defRPr sz="41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170" indent="-217170" algn="l" defTabSz="868680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60" kern="1200">
          <a:solidFill>
            <a:schemeClr val="tx1"/>
          </a:solidFill>
          <a:latin typeface="+mn-lt"/>
          <a:ea typeface="+mn-ea"/>
          <a:cs typeface="+mn-cs"/>
        </a:defRPr>
      </a:lvl1pPr>
      <a:lvl2pPr marL="6515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8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201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95453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38887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8232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2575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6918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1pPr>
      <a:lvl2pPr marL="4343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3pPr>
      <a:lvl4pPr marL="13030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73736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17170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6060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0403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4747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3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1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3EDE54-6A3E-AD49-15BE-B9404E180E58}"/>
              </a:ext>
            </a:extLst>
          </p:cNvPr>
          <p:cNvSpPr txBox="1"/>
          <p:nvPr/>
        </p:nvSpPr>
        <p:spPr>
          <a:xfrm>
            <a:off x="2712697" y="288099"/>
            <a:ext cx="3261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Course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EDEEF-FFBB-FBE8-2F33-ACF736ABA9DB}"/>
              </a:ext>
            </a:extLst>
          </p:cNvPr>
          <p:cNvSpPr txBox="1"/>
          <p:nvPr/>
        </p:nvSpPr>
        <p:spPr>
          <a:xfrm>
            <a:off x="626301" y="1206783"/>
            <a:ext cx="2623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TR 11:10-12:25 AM</a:t>
            </a:r>
          </a:p>
          <a:p>
            <a:r>
              <a:rPr lang="en-US" dirty="0"/>
              <a:t>	   M 3:00-3:50 PM</a:t>
            </a:r>
          </a:p>
          <a:p>
            <a:r>
              <a:rPr lang="en-US" dirty="0"/>
              <a:t>Location: CHEN 106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D7C5B-008F-311A-4369-39DAA3FAA89E}"/>
              </a:ext>
            </a:extLst>
          </p:cNvPr>
          <p:cNvSpPr txBox="1"/>
          <p:nvPr/>
        </p:nvSpPr>
        <p:spPr>
          <a:xfrm>
            <a:off x="626301" y="2105117"/>
            <a:ext cx="39919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Instructor: Dr. Martin Sentmanat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Office: CHEN 248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Phone: (979) 862-7687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Email: martin.sentmant@tamu.edu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 10:00-11:00 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 1:00-3:00 PM</a:t>
            </a:r>
          </a:p>
          <a:p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3812B0-76B2-494C-18F6-8AEB0EF0A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290217"/>
              </p:ext>
            </p:extLst>
          </p:nvPr>
        </p:nvGraphicFramePr>
        <p:xfrm>
          <a:off x="747547" y="7000771"/>
          <a:ext cx="7191705" cy="287483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397235">
                  <a:extLst>
                    <a:ext uri="{9D8B030D-6E8A-4147-A177-3AD203B41FA5}">
                      <a16:colId xmlns:a16="http://schemas.microsoft.com/office/drawing/2014/main" val="3818707381"/>
                    </a:ext>
                  </a:extLst>
                </a:gridCol>
                <a:gridCol w="2397235">
                  <a:extLst>
                    <a:ext uri="{9D8B030D-6E8A-4147-A177-3AD203B41FA5}">
                      <a16:colId xmlns:a16="http://schemas.microsoft.com/office/drawing/2014/main" val="57578125"/>
                    </a:ext>
                  </a:extLst>
                </a:gridCol>
                <a:gridCol w="2397235">
                  <a:extLst>
                    <a:ext uri="{9D8B030D-6E8A-4147-A177-3AD203B41FA5}">
                      <a16:colId xmlns:a16="http://schemas.microsoft.com/office/drawing/2014/main" val="722782702"/>
                    </a:ext>
                  </a:extLst>
                </a:gridCol>
              </a:tblGrid>
              <a:tr h="4587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30456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84462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Daily Quizzes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405215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marL="0" marR="0" lvl="0" indent="0" algn="ctr" defTabSz="868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Midterm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 27</a:t>
                      </a:r>
                      <a:r>
                        <a:rPr lang="en-US" baseline="30000" dirty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51091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marL="0" marR="0" lvl="0" indent="0" algn="ctr" defTabSz="868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Midterm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 13</a:t>
                      </a:r>
                      <a:r>
                        <a:rPr lang="en-US" baseline="30000" dirty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7696"/>
                  </a:ext>
                </a:extLst>
              </a:tr>
              <a:tr h="483221">
                <a:tc>
                  <a:txBody>
                    <a:bodyPr/>
                    <a:lstStyle/>
                    <a:p>
                      <a:pPr marL="0" marR="0" lvl="0" indent="0" algn="ctr" defTabSz="8686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 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8:00-10:00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50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6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2C09D7-9898-59D4-B41C-6A2558F99737}"/>
              </a:ext>
            </a:extLst>
          </p:cNvPr>
          <p:cNvSpPr txBox="1"/>
          <p:nvPr/>
        </p:nvSpPr>
        <p:spPr>
          <a:xfrm>
            <a:off x="0" y="6462288"/>
            <a:ext cx="539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Determining viscosity with Viscometers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C5266-0E53-9A49-9F33-F08DC20090B4}"/>
              </a:ext>
            </a:extLst>
          </p:cNvPr>
          <p:cNvSpPr txBox="1"/>
          <p:nvPr/>
        </p:nvSpPr>
        <p:spPr>
          <a:xfrm>
            <a:off x="0" y="0"/>
            <a:ext cx="1621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Units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65978-64B1-5CA8-E381-B3F870A3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5" y="461665"/>
            <a:ext cx="7478169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A7E058-FE5E-1A1E-93F0-8F1AE0B6E564}"/>
              </a:ext>
            </a:extLst>
          </p:cNvPr>
          <p:cNvSpPr txBox="1"/>
          <p:nvPr/>
        </p:nvSpPr>
        <p:spPr>
          <a:xfrm>
            <a:off x="0" y="3812003"/>
            <a:ext cx="665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Determining Units for </a:t>
            </a:r>
            <a:r>
              <a:rPr lang="en-US" sz="2000" dirty="0"/>
              <a:t>Viscosity</a:t>
            </a:r>
            <a:r>
              <a:rPr lang="en-US" dirty="0"/>
              <a:t> using Newton’s Law of viscosity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59B078-B40C-C472-407A-C421FF49D809}"/>
                  </a:ext>
                </a:extLst>
              </p:cNvPr>
              <p:cNvSpPr txBox="1"/>
              <p:nvPr/>
            </p:nvSpPr>
            <p:spPr>
              <a:xfrm>
                <a:off x="59819" y="4181335"/>
                <a:ext cx="1562100" cy="662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59B078-B40C-C472-407A-C421FF49D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9" y="4181335"/>
                <a:ext cx="1562100" cy="662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E0690-33BC-153F-65B5-E1E923FFFF79}"/>
                  </a:ext>
                </a:extLst>
              </p:cNvPr>
              <p:cNvSpPr txBox="1"/>
              <p:nvPr/>
            </p:nvSpPr>
            <p:spPr>
              <a:xfrm>
                <a:off x="1979047" y="4182686"/>
                <a:ext cx="2211952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</m:oMath>
                </a14:m>
                <a:r>
                  <a:rPr lang="en-US" dirty="0"/>
                  <a:t> has units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r>
                  <a:rPr lang="en-US" b="0" dirty="0"/>
                  <a:t> has units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E0690-33BC-153F-65B5-E1E923FFF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047" y="4182686"/>
                <a:ext cx="2211952" cy="914096"/>
              </a:xfrm>
              <a:prstGeom prst="rect">
                <a:avLst/>
              </a:prstGeom>
              <a:blipFill>
                <a:blip r:embed="rId4"/>
                <a:stretch>
                  <a:fillRect l="-1934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461598-EC64-9627-E625-B0585B2EC5C2}"/>
                  </a:ext>
                </a:extLst>
              </p:cNvPr>
              <p:cNvSpPr txBox="1"/>
              <p:nvPr/>
            </p:nvSpPr>
            <p:spPr>
              <a:xfrm>
                <a:off x="260211" y="5224642"/>
                <a:ext cx="3437672" cy="4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So,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has units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461598-EC64-9627-E625-B0585B2EC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11" y="5224642"/>
                <a:ext cx="3437672" cy="485646"/>
              </a:xfrm>
              <a:prstGeom prst="rect">
                <a:avLst/>
              </a:prstGeom>
              <a:blipFill>
                <a:blip r:embed="rId5"/>
                <a:stretch>
                  <a:fillRect l="-1596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C68197F-06DE-0398-C0B6-F63EA9F3B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15" y="5710288"/>
            <a:ext cx="6935168" cy="600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31F0B1-56A5-614C-23AA-499E5BB54359}"/>
                  </a:ext>
                </a:extLst>
              </p:cNvPr>
              <p:cNvSpPr txBox="1"/>
              <p:nvPr/>
            </p:nvSpPr>
            <p:spPr>
              <a:xfrm>
                <a:off x="0" y="6938621"/>
                <a:ext cx="63558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Concentric Cylinder: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Known radii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), height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), angular speed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), torque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31F0B1-56A5-614C-23AA-499E5BB54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38621"/>
                <a:ext cx="6355842" cy="646331"/>
              </a:xfrm>
              <a:prstGeom prst="rect">
                <a:avLst/>
              </a:prstGeom>
              <a:blipFill>
                <a:blip r:embed="rId7"/>
                <a:stretch>
                  <a:fillRect l="-76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4D1E0DC-DC29-7A49-3665-A1BB19392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0" y="7562451"/>
            <a:ext cx="1886213" cy="3924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95C43-139E-C94B-817D-BBAAB313D713}"/>
                  </a:ext>
                </a:extLst>
              </p:cNvPr>
              <p:cNvSpPr txBox="1"/>
              <p:nvPr/>
            </p:nvSpPr>
            <p:spPr>
              <a:xfrm>
                <a:off x="426302" y="7928417"/>
                <a:ext cx="2271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𝑀𝑜𝑚𝑒𝑛𝑡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𝐴𝑟𝑚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95C43-139E-C94B-817D-BBAAB313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02" y="7928417"/>
                <a:ext cx="2271135" cy="276999"/>
              </a:xfrm>
              <a:prstGeom prst="rect">
                <a:avLst/>
              </a:prstGeom>
              <a:blipFill>
                <a:blip r:embed="rId9"/>
                <a:stretch>
                  <a:fillRect l="-2419" r="-215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DB4916-D20D-5D9A-A2CB-B13E3E2AFCF7}"/>
                  </a:ext>
                </a:extLst>
              </p:cNvPr>
              <p:cNvSpPr txBox="1"/>
              <p:nvPr/>
            </p:nvSpPr>
            <p:spPr>
              <a:xfrm>
                <a:off x="3135823" y="7670148"/>
                <a:ext cx="30279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Moment arm here is the distance from the toque shaft to the end of the cylinder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DB4916-D20D-5D9A-A2CB-B13E3E2AF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823" y="7670148"/>
                <a:ext cx="3027910" cy="1200329"/>
              </a:xfrm>
              <a:prstGeom prst="rect">
                <a:avLst/>
              </a:prstGeom>
              <a:blipFill>
                <a:blip r:embed="rId10"/>
                <a:stretch>
                  <a:fillRect l="-1610"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708276-C1EA-D18D-736E-FC054C10661E}"/>
                  </a:ext>
                </a:extLst>
              </p:cNvPr>
              <p:cNvSpPr txBox="1"/>
              <p:nvPr/>
            </p:nvSpPr>
            <p:spPr>
              <a:xfrm>
                <a:off x="396438" y="8684881"/>
                <a:ext cx="963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708276-C1EA-D18D-736E-FC054C106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8" y="8684881"/>
                <a:ext cx="963534" cy="276999"/>
              </a:xfrm>
              <a:prstGeom prst="rect">
                <a:avLst/>
              </a:prstGeom>
              <a:blipFill>
                <a:blip r:embed="rId11"/>
                <a:stretch>
                  <a:fillRect l="-5696" r="-632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38021-E3CF-E48F-8DD8-956301A8289A}"/>
                  </a:ext>
                </a:extLst>
              </p:cNvPr>
              <p:cNvSpPr txBox="1"/>
              <p:nvPr/>
            </p:nvSpPr>
            <p:spPr>
              <a:xfrm>
                <a:off x="396438" y="9035628"/>
                <a:ext cx="1111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38021-E3CF-E48F-8DD8-956301A82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8" y="9035628"/>
                <a:ext cx="1111715" cy="276999"/>
              </a:xfrm>
              <a:prstGeom prst="rect">
                <a:avLst/>
              </a:prstGeom>
              <a:blipFill>
                <a:blip r:embed="rId12"/>
                <a:stretch>
                  <a:fillRect l="-4396" r="-549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F3A605-F371-A22D-8AFA-25F4E9AC460D}"/>
                  </a:ext>
                </a:extLst>
              </p:cNvPr>
              <p:cNvSpPr txBox="1"/>
              <p:nvPr/>
            </p:nvSpPr>
            <p:spPr>
              <a:xfrm>
                <a:off x="2379010" y="8897571"/>
                <a:ext cx="37847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Shear stress from surface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direction due to flow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direction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F3A605-F371-A22D-8AFA-25F4E9AC4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010" y="8897571"/>
                <a:ext cx="3784723" cy="646331"/>
              </a:xfrm>
              <a:prstGeom prst="rect">
                <a:avLst/>
              </a:prstGeom>
              <a:blipFill>
                <a:blip r:embed="rId13"/>
                <a:stretch>
                  <a:fillRect t="-4717" r="-966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E4C5A-1682-12FE-BFF6-9E9F3F09FAD2}"/>
                  </a:ext>
                </a:extLst>
              </p:cNvPr>
              <p:cNvSpPr txBox="1"/>
              <p:nvPr/>
            </p:nvSpPr>
            <p:spPr>
              <a:xfrm>
                <a:off x="345664" y="9653592"/>
                <a:ext cx="1119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2E4C5A-1682-12FE-BFF6-9E9F3F09F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64" y="9653592"/>
                <a:ext cx="1119665" cy="276999"/>
              </a:xfrm>
              <a:prstGeom prst="rect">
                <a:avLst/>
              </a:prstGeom>
              <a:blipFill>
                <a:blip r:embed="rId14"/>
                <a:stretch>
                  <a:fillRect l="-2732" t="-4444" r="-273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D3BC8E-071E-A372-5E31-BBC6B4402F1B}"/>
                  </a:ext>
                </a:extLst>
              </p:cNvPr>
              <p:cNvSpPr txBox="1"/>
              <p:nvPr/>
            </p:nvSpPr>
            <p:spPr>
              <a:xfrm>
                <a:off x="1621919" y="9570996"/>
                <a:ext cx="4244945" cy="822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D3BC8E-071E-A372-5E31-BBC6B440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19" y="9570996"/>
                <a:ext cx="4244945" cy="8223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9C8C50F-C151-B3BD-F955-1F0237D93046}"/>
              </a:ext>
            </a:extLst>
          </p:cNvPr>
          <p:cNvSpPr txBox="1"/>
          <p:nvPr/>
        </p:nvSpPr>
        <p:spPr>
          <a:xfrm>
            <a:off x="200599" y="10364778"/>
            <a:ext cx="317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Substituting and rearranging…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C735F5-71BC-1563-DD39-14BB3139CB71}"/>
                  </a:ext>
                </a:extLst>
              </p:cNvPr>
              <p:cNvSpPr txBox="1"/>
              <p:nvPr/>
            </p:nvSpPr>
            <p:spPr>
              <a:xfrm>
                <a:off x="765747" y="10782963"/>
                <a:ext cx="2267352" cy="1036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C735F5-71BC-1563-DD39-14BB3139C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47" y="10782963"/>
                <a:ext cx="2267352" cy="10366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5817B7C-0C93-1B1E-C4CB-12A1962A1F83}"/>
              </a:ext>
            </a:extLst>
          </p:cNvPr>
          <p:cNvSpPr txBox="1"/>
          <p:nvPr/>
        </p:nvSpPr>
        <p:spPr>
          <a:xfrm>
            <a:off x="3514034" y="10898007"/>
            <a:ext cx="248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Remember: only valid for small gaps</a:t>
            </a:r>
          </a:p>
        </p:txBody>
      </p:sp>
    </p:spTree>
    <p:extLst>
      <p:ext uri="{BB962C8B-B14F-4D97-AF65-F5344CB8AC3E}">
        <p14:creationId xmlns:p14="http://schemas.microsoft.com/office/powerpoint/2010/main" val="154842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D7FCD-9D70-6092-37BF-49F4A21A653F}"/>
              </a:ext>
            </a:extLst>
          </p:cNvPr>
          <p:cNvSpPr txBox="1"/>
          <p:nvPr/>
        </p:nvSpPr>
        <p:spPr>
          <a:xfrm>
            <a:off x="0" y="0"/>
            <a:ext cx="403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Cone and Plate (More commonly used)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D262-671F-91B1-7308-83BB5B0F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118" y="184666"/>
            <a:ext cx="2495898" cy="2362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A6F45A-47E7-1ADE-292F-C79EA7EF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369332"/>
            <a:ext cx="4572638" cy="65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4D32A-D3AB-1F04-592F-EF47D3B361BE}"/>
              </a:ext>
            </a:extLst>
          </p:cNvPr>
          <p:cNvSpPr txBox="1"/>
          <p:nvPr/>
        </p:nvSpPr>
        <p:spPr>
          <a:xfrm>
            <a:off x="286642" y="1181265"/>
            <a:ext cx="496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the shear rate is uniform throughout the fluid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261C70-43D1-606F-A99C-26ABA535C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905" y="1550597"/>
            <a:ext cx="2400635" cy="1105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4FF444-29BA-B8F9-3F62-2D972F9A9132}"/>
              </a:ext>
            </a:extLst>
          </p:cNvPr>
          <p:cNvSpPr txBox="1"/>
          <p:nvPr/>
        </p:nvSpPr>
        <p:spPr>
          <a:xfrm>
            <a:off x="0" y="3306784"/>
            <a:ext cx="496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Viscosity for Non-Newtonian Fluids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FADE0-C442-5B02-AF00-95535BC1F271}"/>
                  </a:ext>
                </a:extLst>
              </p:cNvPr>
              <p:cNvSpPr txBox="1"/>
              <p:nvPr/>
            </p:nvSpPr>
            <p:spPr>
              <a:xfrm>
                <a:off x="558800" y="2878667"/>
                <a:ext cx="530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Alpha is usually smaller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. Usually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FADE0-C442-5B02-AF00-95535BC1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2878667"/>
                <a:ext cx="5308569" cy="369332"/>
              </a:xfrm>
              <a:prstGeom prst="rect">
                <a:avLst/>
              </a:prstGeom>
              <a:blipFill>
                <a:blip r:embed="rId5"/>
                <a:stretch>
                  <a:fillRect l="-103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EAB2C84-76FE-993C-616A-5247188A4142}"/>
              </a:ext>
            </a:extLst>
          </p:cNvPr>
          <p:cNvSpPr txBox="1"/>
          <p:nvPr/>
        </p:nvSpPr>
        <p:spPr>
          <a:xfrm>
            <a:off x="0" y="3768448"/>
            <a:ext cx="4769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having a constant viscosity, non-Newtonian fluids’ viscosity is a function of shear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936577-18DE-6D92-CCAB-C7B39F37C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646" y="3247999"/>
            <a:ext cx="3753374" cy="4344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2CE641-D9C4-247D-A874-CCF7ACCAEFE6}"/>
              </a:ext>
            </a:extLst>
          </p:cNvPr>
          <p:cNvSpPr txBox="1"/>
          <p:nvPr/>
        </p:nvSpPr>
        <p:spPr>
          <a:xfrm>
            <a:off x="0" y="4691777"/>
            <a:ext cx="47696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Bingham fluid: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flows when a yield stress is exceeded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Toothpaste, ketchup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Dilatant (Shear Thickening)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Fluid contains components that can’t deform or rearrange to accommodate flow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Corn starch and water mixture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93C600-4E5F-E66B-2CF0-27EB510E2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695" y="7337964"/>
            <a:ext cx="3277057" cy="790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DC925B-DB69-34EE-4796-B7D9E8EC2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695" y="9338863"/>
            <a:ext cx="4382112" cy="14194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231FC2-99B6-1864-9D1B-D1394565F937}"/>
              </a:ext>
            </a:extLst>
          </p:cNvPr>
          <p:cNvSpPr txBox="1"/>
          <p:nvPr/>
        </p:nvSpPr>
        <p:spPr>
          <a:xfrm flipH="1">
            <a:off x="-1" y="8201196"/>
            <a:ext cx="868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Pseudoplastic (Shear Thinning)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Fluid contains components that can deform and rearrange to accommodate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Micelles, blood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7CCC38-5B80-9A6D-B867-4662C83CD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0750" y="8833967"/>
            <a:ext cx="1314633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6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B975C6-5D3B-B5D9-7074-273CA4B7EC08}"/>
              </a:ext>
            </a:extLst>
          </p:cNvPr>
          <p:cNvSpPr txBox="1"/>
          <p:nvPr/>
        </p:nvSpPr>
        <p:spPr>
          <a:xfrm>
            <a:off x="0" y="0"/>
            <a:ext cx="249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Power Law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22D99-7948-1CE0-334D-6F3EF60F37AF}"/>
              </a:ext>
            </a:extLst>
          </p:cNvPr>
          <p:cNvSpPr txBox="1"/>
          <p:nvPr/>
        </p:nvSpPr>
        <p:spPr>
          <a:xfrm>
            <a:off x="0" y="461665"/>
            <a:ext cx="8200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way to determine the viscosity of shear thinning materials at high shear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only valid at high shear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CB8BE-9E99-E3A4-38D9-4A46CC6B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3" y="1292662"/>
            <a:ext cx="3734321" cy="2648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8B96BA-874F-0C39-B5C6-8743D8597784}"/>
                  </a:ext>
                </a:extLst>
              </p:cNvPr>
              <p:cNvSpPr txBox="1"/>
              <p:nvPr/>
            </p:nvSpPr>
            <p:spPr>
              <a:xfrm>
                <a:off x="539089" y="1292662"/>
                <a:ext cx="1418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Κ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8B96BA-874F-0C39-B5C6-8743D859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89" y="1292662"/>
                <a:ext cx="1418337" cy="276999"/>
              </a:xfrm>
              <a:prstGeom prst="rect">
                <a:avLst/>
              </a:prstGeom>
              <a:blipFill>
                <a:blip r:embed="rId3"/>
                <a:stretch>
                  <a:fillRect l="-3863" t="-4444" r="-1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D4285A-018D-BBF0-63C6-4350881B8125}"/>
                  </a:ext>
                </a:extLst>
              </p:cNvPr>
              <p:cNvSpPr txBox="1"/>
              <p:nvPr/>
            </p:nvSpPr>
            <p:spPr>
              <a:xfrm>
                <a:off x="2167227" y="1154160"/>
                <a:ext cx="2364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 = Consistency index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Power law index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D4285A-018D-BBF0-63C6-4350881B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227" y="1154160"/>
                <a:ext cx="2364622" cy="646331"/>
              </a:xfrm>
              <a:prstGeom prst="rect">
                <a:avLst/>
              </a:prstGeom>
              <a:blipFill>
                <a:blip r:embed="rId4"/>
                <a:stretch>
                  <a:fillRect t="-3774" r="-1550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280B42-2A8A-CF5C-1FD0-20893F43D5F0}"/>
                  </a:ext>
                </a:extLst>
              </p:cNvPr>
              <p:cNvSpPr txBox="1"/>
              <p:nvPr/>
            </p:nvSpPr>
            <p:spPr>
              <a:xfrm>
                <a:off x="692016" y="1846655"/>
                <a:ext cx="3342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many fluids,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around 0.5.</a:t>
                </a:r>
              </a:p>
              <a:p>
                <a:pPr algn="ctr"/>
                <a:r>
                  <a:rPr lang="en-US" dirty="0"/>
                  <a:t>(1 for Newtonian fluids)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280B42-2A8A-CF5C-1FD0-20893F43D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16" y="1846655"/>
                <a:ext cx="3342582" cy="646331"/>
              </a:xfrm>
              <a:prstGeom prst="rect">
                <a:avLst/>
              </a:prstGeom>
              <a:blipFill>
                <a:blip r:embed="rId5"/>
                <a:stretch>
                  <a:fillRect l="-1642" t="-4717" r="-54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28AAF-BC62-8120-207A-FC48106CA27D}"/>
                  </a:ext>
                </a:extLst>
              </p:cNvPr>
              <p:cNvSpPr txBox="1"/>
              <p:nvPr/>
            </p:nvSpPr>
            <p:spPr>
              <a:xfrm>
                <a:off x="692016" y="2631480"/>
                <a:ext cx="3196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Κ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28AAF-BC62-8120-207A-FC48106C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16" y="2631480"/>
                <a:ext cx="3196260" cy="276999"/>
              </a:xfrm>
              <a:prstGeom prst="rect">
                <a:avLst/>
              </a:prstGeom>
              <a:blipFill>
                <a:blip r:embed="rId6"/>
                <a:stretch>
                  <a:fillRect l="-954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59889A-F188-5B23-BB5F-A55928DEA1E4}"/>
              </a:ext>
            </a:extLst>
          </p:cNvPr>
          <p:cNvSpPr txBox="1"/>
          <p:nvPr/>
        </p:nvSpPr>
        <p:spPr>
          <a:xfrm>
            <a:off x="521286" y="323164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intercept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A2225B-3EBD-68F9-133D-AE7E2479872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149022" y="2908479"/>
            <a:ext cx="561233" cy="323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9D1C50-040B-6BA8-C9A8-AA0355305D20}"/>
              </a:ext>
            </a:extLst>
          </p:cNvPr>
          <p:cNvSpPr txBox="1"/>
          <p:nvPr/>
        </p:nvSpPr>
        <p:spPr>
          <a:xfrm>
            <a:off x="2805164" y="32316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2C7BD4-4272-490C-E267-2B30DCAB871C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838416" y="2885396"/>
            <a:ext cx="342813" cy="346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93123E-0D07-7B3D-4C09-4E74CEA04789}"/>
                  </a:ext>
                </a:extLst>
              </p:cNvPr>
              <p:cNvSpPr txBox="1"/>
              <p:nvPr/>
            </p:nvSpPr>
            <p:spPr>
              <a:xfrm>
                <a:off x="0" y="3640900"/>
                <a:ext cx="649023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Consistency index serves to reflect the magnitude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Power law index serves to reflect the degree of shear thinning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93123E-0D07-7B3D-4C09-4E74CEA04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40900"/>
                <a:ext cx="6490238" cy="923330"/>
              </a:xfrm>
              <a:prstGeom prst="rect">
                <a:avLst/>
              </a:prstGeom>
              <a:blipFill>
                <a:blip r:embed="rId7"/>
                <a:stretch>
                  <a:fillRect l="-751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29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60DFA5-E81A-6E74-F45F-8B0D1B1E2168}"/>
              </a:ext>
            </a:extLst>
          </p:cNvPr>
          <p:cNvSpPr txBox="1"/>
          <p:nvPr/>
        </p:nvSpPr>
        <p:spPr>
          <a:xfrm>
            <a:off x="3158011" y="0"/>
            <a:ext cx="2370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Fluid Statics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DCC8A-7B13-572F-64B1-CE8B4D14EEB0}"/>
              </a:ext>
            </a:extLst>
          </p:cNvPr>
          <p:cNvSpPr txBox="1"/>
          <p:nvPr/>
        </p:nvSpPr>
        <p:spPr>
          <a:xfrm>
            <a:off x="0" y="584775"/>
            <a:ext cx="868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at rest, there is no shear stress, because there is no deformation, but there is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of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Acts normal to the surface and goes inward, towards the body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gradients produce a net force on submerged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Problems we are interested in when fluids are at 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Forces on submerged and floating bodies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distribution in atmosphere and oceans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Measurements of fluid properties (density and pressure)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for a uniform static fluid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changes only in the vertical direction and increases with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is independent of the shape of the container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is the same at all points in a horizontal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EA00DD-43B3-AB50-76A1-6F87D6964C30}"/>
                  </a:ext>
                </a:extLst>
              </p:cNvPr>
              <p:cNvSpPr txBox="1"/>
              <p:nvPr/>
            </p:nvSpPr>
            <p:spPr>
              <a:xfrm>
                <a:off x="8467" y="4257145"/>
                <a:ext cx="5103064" cy="498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Quantifying how pressure changes with depth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EA00DD-43B3-AB50-76A1-6F87D696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" y="4257145"/>
                <a:ext cx="5103064" cy="498085"/>
              </a:xfrm>
              <a:prstGeom prst="rect">
                <a:avLst/>
              </a:prstGeom>
              <a:blipFill>
                <a:blip r:embed="rId2"/>
                <a:stretch>
                  <a:fillRect l="-955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1C1AA6F-9C34-940C-E7DC-7649C794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92" y="4702714"/>
            <a:ext cx="3696216" cy="2734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342B8B-76E8-0D6F-4691-1FBEA00F1F19}"/>
              </a:ext>
            </a:extLst>
          </p:cNvPr>
          <p:cNvSpPr txBox="1"/>
          <p:nvPr/>
        </p:nvSpPr>
        <p:spPr>
          <a:xfrm>
            <a:off x="0" y="4755230"/>
            <a:ext cx="18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Y direction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EC3799-62C4-B1D1-056B-156758896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" y="6438528"/>
            <a:ext cx="4671225" cy="628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EE617C-6A4A-F019-F679-17CDD0A48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33" y="5124562"/>
            <a:ext cx="3877732" cy="1180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ADDAB0-FD93-98B2-57B0-6D8AFF381A20}"/>
              </a:ext>
            </a:extLst>
          </p:cNvPr>
          <p:cNvSpPr txBox="1"/>
          <p:nvPr/>
        </p:nvSpPr>
        <p:spPr>
          <a:xfrm>
            <a:off x="93078" y="7436771"/>
            <a:ext cx="3064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pressure at the point plus the pressure gradient times the distance from the point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29677B-9B60-7286-F2B6-F20B5C5CF796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1286933" y="6925733"/>
            <a:ext cx="338612" cy="511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FDE71E-A3ED-15AC-BE20-53B95542818B}"/>
              </a:ext>
            </a:extLst>
          </p:cNvPr>
          <p:cNvSpPr txBox="1"/>
          <p:nvPr/>
        </p:nvSpPr>
        <p:spPr>
          <a:xfrm>
            <a:off x="4679692" y="7604017"/>
            <a:ext cx="260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equal zero, and same with the x direction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CD08DC-DD9C-7D52-7C7E-014FABA9449D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2344080" y="7067439"/>
            <a:ext cx="2335612" cy="883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DCB503-4A6B-D80B-9E1D-973AAD65EA85}"/>
              </a:ext>
            </a:extLst>
          </p:cNvPr>
          <p:cNvSpPr txBox="1"/>
          <p:nvPr/>
        </p:nvSpPr>
        <p:spPr>
          <a:xfrm>
            <a:off x="77214" y="8694593"/>
            <a:ext cx="4393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we must account for a weight term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F005D3-7D08-BCDC-E23C-67CD11C49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322" y="9398417"/>
            <a:ext cx="5334000" cy="25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C5A6D7-F2F6-6121-38FD-C743634D54AD}"/>
              </a:ext>
            </a:extLst>
          </p:cNvPr>
          <p:cNvSpPr txBox="1"/>
          <p:nvPr/>
        </p:nvSpPr>
        <p:spPr>
          <a:xfrm>
            <a:off x="1" y="-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Pressure only changes in the z direction, we can turn that partial derivative into a normal derivative and solve for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64B29-90F1-AE45-4F3D-0A4AB818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89" y="818045"/>
            <a:ext cx="7135221" cy="666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C347A-F2BF-9DC1-B50A-A02EA3D52E8A}"/>
              </a:ext>
            </a:extLst>
          </p:cNvPr>
          <p:cNvSpPr txBox="1"/>
          <p:nvPr/>
        </p:nvSpPr>
        <p:spPr>
          <a:xfrm>
            <a:off x="0" y="1656603"/>
            <a:ext cx="696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Now, if we consider a pressure difference to make a definite integral: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1E31E-625E-FB4C-037E-8747AB6E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90" y="2088338"/>
            <a:ext cx="3296992" cy="2082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F3B7D-9E9B-8139-D357-4FC8CBD06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278" y="2255048"/>
            <a:ext cx="2467319" cy="1305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8EE646-B056-39B0-C968-FD7492879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541" y="3647252"/>
            <a:ext cx="2553056" cy="523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1C5DD-E2E9-F8A3-4C17-1FB9ED0363FA}"/>
                  </a:ext>
                </a:extLst>
              </p:cNvPr>
              <p:cNvSpPr txBox="1"/>
              <p:nvPr/>
            </p:nvSpPr>
            <p:spPr>
              <a:xfrm>
                <a:off x="3105464" y="4400313"/>
                <a:ext cx="2475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1C5DD-E2E9-F8A3-4C17-1FB9ED036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64" y="4400313"/>
                <a:ext cx="2475870" cy="276999"/>
              </a:xfrm>
              <a:prstGeom prst="rect">
                <a:avLst/>
              </a:prstGeom>
              <a:blipFill>
                <a:blip r:embed="rId6"/>
                <a:stretch>
                  <a:fillRect l="-491" t="-2222" r="-147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74D543-AE1E-335D-55FE-6F9A37BEFDB6}"/>
              </a:ext>
            </a:extLst>
          </p:cNvPr>
          <p:cNvSpPr txBox="1"/>
          <p:nvPr/>
        </p:nvSpPr>
        <p:spPr>
          <a:xfrm>
            <a:off x="2541937" y="4774100"/>
            <a:ext cx="336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the Hydrostatic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CE85FE-0903-200C-EA57-AA0EC151C542}"/>
                  </a:ext>
                </a:extLst>
              </p:cNvPr>
              <p:cNvSpPr txBox="1"/>
              <p:nvPr/>
            </p:nvSpPr>
            <p:spPr>
              <a:xfrm>
                <a:off x="11072" y="5280212"/>
                <a:ext cx="73841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hydrostatic equation can also be written in terms of the potential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potentials at all points in the same fluid are equal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CE85FE-0903-200C-EA57-AA0EC151C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" y="5280212"/>
                <a:ext cx="7384137" cy="646331"/>
              </a:xfrm>
              <a:prstGeom prst="rect">
                <a:avLst/>
              </a:prstGeom>
              <a:blipFill>
                <a:blip r:embed="rId7"/>
                <a:stretch>
                  <a:fillRect l="-743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67A539-04C3-2391-1274-1A0D580EC4F9}"/>
                  </a:ext>
                </a:extLst>
              </p:cNvPr>
              <p:cNvSpPr txBox="1"/>
              <p:nvPr/>
            </p:nvSpPr>
            <p:spPr>
              <a:xfrm>
                <a:off x="3470941" y="5994525"/>
                <a:ext cx="1503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67A539-04C3-2391-1274-1A0D580EC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41" y="5994525"/>
                <a:ext cx="1503873" cy="276999"/>
              </a:xfrm>
              <a:prstGeom prst="rect">
                <a:avLst/>
              </a:prstGeom>
              <a:blipFill>
                <a:blip r:embed="rId8"/>
                <a:stretch>
                  <a:fillRect l="-4858" r="-12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C61B30A-A081-E918-E3F7-0042906F1785}"/>
              </a:ext>
            </a:extLst>
          </p:cNvPr>
          <p:cNvSpPr txBox="1"/>
          <p:nvPr/>
        </p:nvSpPr>
        <p:spPr>
          <a:xfrm>
            <a:off x="1615857" y="6339506"/>
            <a:ext cx="545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Remember, these equations are valid for fluids at rest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8A9D6-452D-A985-F8DF-D0C067DBE2C4}"/>
              </a:ext>
            </a:extLst>
          </p:cNvPr>
          <p:cNvSpPr txBox="1"/>
          <p:nvPr/>
        </p:nvSpPr>
        <p:spPr>
          <a:xfrm>
            <a:off x="0" y="6801711"/>
            <a:ext cx="1718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Manometer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323DD7-8EF3-2D42-9E39-FF44441C7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592" y="7232772"/>
            <a:ext cx="3620005" cy="26387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94DB92-3796-C44D-3620-CEC7423E407D}"/>
              </a:ext>
            </a:extLst>
          </p:cNvPr>
          <p:cNvSpPr txBox="1"/>
          <p:nvPr/>
        </p:nvSpPr>
        <p:spPr>
          <a:xfrm>
            <a:off x="3945468" y="7097471"/>
            <a:ext cx="452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two points at the same height and in the same fluid are at the same hydrostatic pressure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8EF5A0-A1DD-0C1C-0D09-FC9D12D2A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5468" y="8069703"/>
            <a:ext cx="2400635" cy="8668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C1472C-36FE-0081-4FA3-6CB49A8A43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6357" y="8963893"/>
            <a:ext cx="3134162" cy="933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30859-25B3-DFF5-1DF1-28AFA4B4E8B5}"/>
                  </a:ext>
                </a:extLst>
              </p:cNvPr>
              <p:cNvSpPr txBox="1"/>
              <p:nvPr/>
            </p:nvSpPr>
            <p:spPr>
              <a:xfrm>
                <a:off x="11072" y="9975297"/>
                <a:ext cx="8675729" cy="65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are at the same height and in the same volume, the pressures at both locations are equal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30859-25B3-DFF5-1DF1-28AFA4B4E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" y="9975297"/>
                <a:ext cx="8675729" cy="654657"/>
              </a:xfrm>
              <a:prstGeom prst="rect">
                <a:avLst/>
              </a:prstGeom>
              <a:blipFill>
                <a:blip r:embed="rId12"/>
                <a:stretch>
                  <a:fillRect l="-632" t="-3704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7715D7FC-6B10-AD68-E437-035068777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9334" y="10557673"/>
            <a:ext cx="3172268" cy="6668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084A85-48BB-ADAD-E288-F713B2C64EAF}"/>
              </a:ext>
            </a:extLst>
          </p:cNvPr>
          <p:cNvSpPr txBox="1"/>
          <p:nvPr/>
        </p:nvSpPr>
        <p:spPr>
          <a:xfrm>
            <a:off x="0" y="11224516"/>
            <a:ext cx="8182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Manometers, the fluids are assumed to be incompressible and immiscible</a:t>
            </a:r>
          </a:p>
        </p:txBody>
      </p:sp>
    </p:spTree>
    <p:extLst>
      <p:ext uri="{BB962C8B-B14F-4D97-AF65-F5344CB8AC3E}">
        <p14:creationId xmlns:p14="http://schemas.microsoft.com/office/powerpoint/2010/main" val="252002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E02109-DA34-A919-E74D-9ED2B06D04ED}"/>
              </a:ext>
            </a:extLst>
          </p:cNvPr>
          <p:cNvSpPr txBox="1"/>
          <p:nvPr/>
        </p:nvSpPr>
        <p:spPr>
          <a:xfrm>
            <a:off x="0" y="0"/>
            <a:ext cx="2312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Relative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0D1F46-4FA9-B030-60BD-9A958B8D39F6}"/>
                  </a:ext>
                </a:extLst>
              </p:cNvPr>
              <p:cNvSpPr txBox="1"/>
              <p:nvPr/>
            </p:nvSpPr>
            <p:spPr>
              <a:xfrm>
                <a:off x="177800" y="461665"/>
                <a:ext cx="3110146" cy="552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𝑅𝑒𝑙𝑎𝑡𝑖𝑣𝑒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𝐷𝑒𝑛𝑠𝑖𝑡𝑦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𝑠𝑢𝑏𝑠𝑡𝑎𝑛𝑐𝑒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0D1F46-4FA9-B030-60BD-9A958B8D3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461665"/>
                <a:ext cx="3110146" cy="552395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906A70-9390-0AC6-B5FB-A8B3085B8ED3}"/>
                  </a:ext>
                </a:extLst>
              </p:cNvPr>
              <p:cNvSpPr txBox="1"/>
              <p:nvPr/>
            </p:nvSpPr>
            <p:spPr>
              <a:xfrm>
                <a:off x="0" y="1014060"/>
                <a:ext cx="4991238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𝑟𝑒𝑓𝑒𝑟𝑒𝑛𝑐𝑒</m:t>
                        </m:r>
                      </m:sub>
                    </m:sSub>
                  </m:oMath>
                </a14:m>
                <a:r>
                  <a:rPr lang="en-US" dirty="0"/>
                  <a:t> is water at 4</a:t>
                </a:r>
                <a:r>
                  <a:rPr lang="en-US" baseline="30000" dirty="0"/>
                  <a:t>o</a:t>
                </a:r>
                <a:r>
                  <a:rPr lang="en-US" dirty="0"/>
                  <a:t> Celsius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906A70-9390-0AC6-B5FB-A8B3085B8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4060"/>
                <a:ext cx="4991238" cy="391582"/>
              </a:xfrm>
              <a:prstGeom prst="rect">
                <a:avLst/>
              </a:prstGeom>
              <a:blipFill>
                <a:blip r:embed="rId3"/>
                <a:stretch>
                  <a:fillRect l="-733" t="-4615" r="-12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C2FCE23-354C-1238-7E8C-559870706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238" y="839462"/>
            <a:ext cx="3372321" cy="2610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5730D-9887-642E-02FB-7E07F9CBF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00658"/>
            <a:ext cx="2152950" cy="1247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13405E-3D2A-7293-2DD7-C30744089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950" y="1638762"/>
            <a:ext cx="2772162" cy="1171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00FB8B-B977-1BB3-ACC8-18BDA4EA0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31" y="4656180"/>
            <a:ext cx="7430537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2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E8666-81E6-44A8-85CF-E642549F94FA}"/>
              </a:ext>
            </a:extLst>
          </p:cNvPr>
          <p:cNvSpPr txBox="1"/>
          <p:nvPr/>
        </p:nvSpPr>
        <p:spPr>
          <a:xfrm>
            <a:off x="0" y="0"/>
            <a:ext cx="634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 Types of Pressure Measurement Devices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C8ABA-4FF8-F8B5-8064-A29F14DBBEE3}"/>
              </a:ext>
            </a:extLst>
          </p:cNvPr>
          <p:cNvSpPr txBox="1"/>
          <p:nvPr/>
        </p:nvSpPr>
        <p:spPr>
          <a:xfrm>
            <a:off x="0" y="461665"/>
            <a:ext cx="1722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Bourdon Tube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331BE-D05F-0D3C-C5CC-9DBC72DDED6B}"/>
              </a:ext>
            </a:extLst>
          </p:cNvPr>
          <p:cNvSpPr txBox="1"/>
          <p:nvPr/>
        </p:nvSpPr>
        <p:spPr>
          <a:xfrm>
            <a:off x="0" y="861774"/>
            <a:ext cx="5215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common analog device  for measuring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 bent hollow tube whose end is connected to a dial needle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fluid in the tube increases in pressure, the tube stretches and moves the dial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accurately measure up to 100,000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main problem with it is that it can’t connect to computers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1EF19-D306-9FD2-2D97-12AED84B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770" y="85375"/>
            <a:ext cx="1371791" cy="75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0A0EF6-8B44-58CC-9BB6-ED16E4E26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978" y="861774"/>
            <a:ext cx="3105583" cy="2715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54332-A53A-923D-8BDC-CBD1E7DFB090}"/>
              </a:ext>
            </a:extLst>
          </p:cNvPr>
          <p:cNvSpPr txBox="1"/>
          <p:nvPr/>
        </p:nvSpPr>
        <p:spPr>
          <a:xfrm>
            <a:off x="0" y="3447097"/>
            <a:ext cx="2446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Pressure Transducer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6910D-22A9-E70D-A590-EEE95738F1CC}"/>
              </a:ext>
            </a:extLst>
          </p:cNvPr>
          <p:cNvSpPr txBox="1"/>
          <p:nvPr/>
        </p:nvSpPr>
        <p:spPr>
          <a:xfrm>
            <a:off x="1" y="3847206"/>
            <a:ext cx="4267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Converts effects from pressure into electrical effects so the information can be transferred to a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a flexible membrane on a metal that is deformed with the metal due to pressure changes. The membrane contains a circuit whose resistance changes when the membrane bends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precise; can read up to 1 millionth of an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Strain gauge is the most common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AF119B-7D40-59F6-1980-BEC1AB53B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094" y="3695365"/>
            <a:ext cx="4163006" cy="2400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0540CB-2880-3481-4937-29B0EBB6F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42" y="6096000"/>
            <a:ext cx="2286319" cy="128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14FBCE-5A0B-A559-658D-25485B9F05C5}"/>
              </a:ext>
            </a:extLst>
          </p:cNvPr>
          <p:cNvSpPr txBox="1"/>
          <p:nvPr/>
        </p:nvSpPr>
        <p:spPr>
          <a:xfrm>
            <a:off x="0" y="7432802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Buoyancy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723046-BFFA-AD5C-D945-DCCFAB3F6EF7}"/>
              </a:ext>
            </a:extLst>
          </p:cNvPr>
          <p:cNvSpPr txBox="1"/>
          <p:nvPr/>
        </p:nvSpPr>
        <p:spPr>
          <a:xfrm>
            <a:off x="-16643" y="7948686"/>
            <a:ext cx="87034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Archimedes of Syracuse (287-212 BC)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Greek mathematician who proposed that “any object, totally or partially immersed in a fluid or liquid, is buoyed up by a force equal to the weight of the fluid displaced by the object” in his “On Floating Bodies” in 250BC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Also derived the area of a circle, volume of a sphere and area under a parabola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3DE869-0E3B-1742-772C-ECC6E687B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706" y="9695422"/>
            <a:ext cx="933580" cy="1267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B0316E-2A5E-2F9F-AFC5-63D2421F1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794" y="9480233"/>
            <a:ext cx="2429214" cy="1686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6FA870-8BBC-15AA-8387-38F2765A4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1529" y="10528535"/>
            <a:ext cx="261974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BE342F-2429-9AD5-F1F6-82131928DF27}"/>
                  </a:ext>
                </a:extLst>
              </p:cNvPr>
              <p:cNvSpPr txBox="1"/>
              <p:nvPr/>
            </p:nvSpPr>
            <p:spPr>
              <a:xfrm>
                <a:off x="0" y="0"/>
                <a:ext cx="3212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for a cylinder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BE342F-2429-9AD5-F1F6-82131928D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212482" cy="369332"/>
              </a:xfrm>
              <a:prstGeom prst="rect">
                <a:avLst/>
              </a:prstGeom>
              <a:blipFill>
                <a:blip r:embed="rId2"/>
                <a:stretch>
                  <a:fillRect l="-1518" t="-6557" r="-75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8AD700-FFB6-479B-1F3D-5E7CC23F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69" y="184666"/>
            <a:ext cx="2429214" cy="1895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D187C7-7288-5D2F-4023-7936EA8C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127" y="2451338"/>
            <a:ext cx="2857899" cy="1848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A3188-0049-BC93-DFF2-CFC68CCFB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44" y="1132536"/>
            <a:ext cx="2419688" cy="466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821E2-1B2B-3B71-A1ED-468254F9E46A}"/>
              </a:ext>
            </a:extLst>
          </p:cNvPr>
          <p:cNvSpPr txBox="1"/>
          <p:nvPr/>
        </p:nvSpPr>
        <p:spPr>
          <a:xfrm>
            <a:off x="392914" y="622942"/>
            <a:ext cx="35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Applying the hydrostatic equation: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409BEF-2D3F-0652-214B-6C27B0E33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31" y="2136969"/>
            <a:ext cx="4810796" cy="62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40C4B0-2D67-65B8-E11E-6049C81D09C6}"/>
              </a:ext>
            </a:extLst>
          </p:cNvPr>
          <p:cNvSpPr txBox="1"/>
          <p:nvPr/>
        </p:nvSpPr>
        <p:spPr>
          <a:xfrm>
            <a:off x="392914" y="1628136"/>
            <a:ext cx="369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buoyant force can be written 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36EC0-05A8-7628-C446-A1700C3F336F}"/>
              </a:ext>
            </a:extLst>
          </p:cNvPr>
          <p:cNvSpPr txBox="1"/>
          <p:nvPr/>
        </p:nvSpPr>
        <p:spPr>
          <a:xfrm>
            <a:off x="105180" y="2965617"/>
            <a:ext cx="264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because it’s relative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4D3ED6-E4F6-E195-9BCB-6DFDDC0C6242}"/>
              </a:ext>
            </a:extLst>
          </p:cNvPr>
          <p:cNvCxnSpPr>
            <a:cxnSpLocks/>
          </p:cNvCxnSpPr>
          <p:nvPr/>
        </p:nvCxnSpPr>
        <p:spPr>
          <a:xfrm flipV="1">
            <a:off x="2186488" y="2633330"/>
            <a:ext cx="810712" cy="332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14123CA-8A31-F721-9BDE-3C398811D3BF}"/>
              </a:ext>
            </a:extLst>
          </p:cNvPr>
          <p:cNvSpPr txBox="1"/>
          <p:nvPr/>
        </p:nvSpPr>
        <p:spPr>
          <a:xfrm>
            <a:off x="2241946" y="3418756"/>
            <a:ext cx="270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of displaced fluid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DD03DA-4919-2B27-2401-342F54096EBB}"/>
              </a:ext>
            </a:extLst>
          </p:cNvPr>
          <p:cNvCxnSpPr/>
          <p:nvPr/>
        </p:nvCxnSpPr>
        <p:spPr>
          <a:xfrm flipV="1">
            <a:off x="4090978" y="2633330"/>
            <a:ext cx="684222" cy="785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60434-AC4F-B0DB-2278-DFB283C48C3F}"/>
              </a:ext>
            </a:extLst>
          </p:cNvPr>
          <p:cNvSpPr txBox="1"/>
          <p:nvPr/>
        </p:nvSpPr>
        <p:spPr>
          <a:xfrm>
            <a:off x="105180" y="3885832"/>
            <a:ext cx="286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have a floating object: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49C27C-E3F6-270B-C004-23838580A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31" y="4318355"/>
            <a:ext cx="4801270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B51EF4-0600-9647-791E-73127B5F9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1844" y="4666561"/>
            <a:ext cx="2467319" cy="609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844669-EB71-859A-624D-5408065C8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1416" y="4405387"/>
            <a:ext cx="2448267" cy="8192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BE8C13-13F3-A2A7-0DC3-A57AABBE14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0153" y="5276246"/>
            <a:ext cx="1190791" cy="7240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2B610C-9D7F-CC9E-1AB2-97F09DBA5891}"/>
              </a:ext>
            </a:extLst>
          </p:cNvPr>
          <p:cNvSpPr txBox="1"/>
          <p:nvPr/>
        </p:nvSpPr>
        <p:spPr>
          <a:xfrm>
            <a:off x="4762577" y="6014045"/>
            <a:ext cx="3465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By measuring the depth of immersion, we can calculate the density ratio or </a:t>
            </a:r>
            <a:r>
              <a:rPr lang="en-US" u="sng" dirty="0"/>
              <a:t>specific gravity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(How a hydrometer works)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972CEA-7916-9D61-041F-0E68BE836B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588" y="5304464"/>
            <a:ext cx="3688005" cy="30473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DC3B86-60C3-3CB1-4A80-FB2AB13B2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579" y="10651555"/>
            <a:ext cx="7287642" cy="15146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70CB5FC-B873-2ECD-7AC2-0654DB896A79}"/>
              </a:ext>
            </a:extLst>
          </p:cNvPr>
          <p:cNvSpPr txBox="1"/>
          <p:nvPr/>
        </p:nvSpPr>
        <p:spPr>
          <a:xfrm>
            <a:off x="1732512" y="10211620"/>
            <a:ext cx="564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Buoyancy problems can be approached in this manner: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87810FD-CBBD-879C-C754-A43107F3DB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2656" y="8408422"/>
            <a:ext cx="6387027" cy="180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24A284-8E09-9A14-4368-7D68B64B71A5}"/>
              </a:ext>
            </a:extLst>
          </p:cNvPr>
          <p:cNvSpPr txBox="1"/>
          <p:nvPr/>
        </p:nvSpPr>
        <p:spPr>
          <a:xfrm>
            <a:off x="3860800" y="563033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2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B485C9-A0B5-EDD9-B565-568FFFCF44F5}"/>
              </a:ext>
            </a:extLst>
          </p:cNvPr>
          <p:cNvSpPr txBox="1"/>
          <p:nvPr/>
        </p:nvSpPr>
        <p:spPr>
          <a:xfrm>
            <a:off x="0" y="0"/>
            <a:ext cx="2288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Surface Tension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01FFB-D993-6CB0-266B-B235E1B11E1B}"/>
              </a:ext>
            </a:extLst>
          </p:cNvPr>
          <p:cNvSpPr txBox="1"/>
          <p:nvPr/>
        </p:nvSpPr>
        <p:spPr>
          <a:xfrm>
            <a:off x="0" y="461665"/>
            <a:ext cx="434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needed to change interfacial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C2E78-9597-01A6-0EED-882D9DBE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00" y="923330"/>
            <a:ext cx="4172532" cy="7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33E56-E872-05D0-5176-2BF38148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9" y="1861576"/>
            <a:ext cx="4648849" cy="476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AF4A0-E235-0612-1084-4701EE5FAFEA}"/>
                  </a:ext>
                </a:extLst>
              </p:cNvPr>
              <p:cNvSpPr txBox="1"/>
              <p:nvPr/>
            </p:nvSpPr>
            <p:spPr>
              <a:xfrm>
                <a:off x="5571067" y="1117599"/>
                <a:ext cx="27551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we already used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for shear stress, we will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for surface tension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AF4A0-E235-0612-1084-4701EE5FA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067" y="1117599"/>
                <a:ext cx="2755133" cy="923330"/>
              </a:xfrm>
              <a:prstGeom prst="rect">
                <a:avLst/>
              </a:prstGeom>
              <a:blipFill>
                <a:blip r:embed="rId4"/>
                <a:stretch>
                  <a:fillRect l="-1991" t="-2632" r="-44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7442F44-9B7C-685C-1057-982E29AE83D4}"/>
              </a:ext>
            </a:extLst>
          </p:cNvPr>
          <p:cNvSpPr txBox="1"/>
          <p:nvPr/>
        </p:nvSpPr>
        <p:spPr>
          <a:xfrm>
            <a:off x="360600" y="2376997"/>
            <a:ext cx="745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surface tension is positive, it takes work to increase surface area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5D9CCF-FDA1-1907-3F62-52D4AF3B8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063" y="2780121"/>
            <a:ext cx="5639587" cy="790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C4E9B-3C0E-ACA8-DA55-5DBDA0DA4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79" y="3570806"/>
            <a:ext cx="7468642" cy="1305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8AB93B-4E8C-6975-00F6-E0D098FB5BF4}"/>
              </a:ext>
            </a:extLst>
          </p:cNvPr>
          <p:cNvSpPr txBox="1"/>
          <p:nvPr/>
        </p:nvSpPr>
        <p:spPr>
          <a:xfrm>
            <a:off x="3455764" y="4916017"/>
            <a:ext cx="487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why small insects can skim on water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6405D-28D3-32E4-D7EF-621FA4D3B765}"/>
              </a:ext>
            </a:extLst>
          </p:cNvPr>
          <p:cNvSpPr txBox="1"/>
          <p:nvPr/>
        </p:nvSpPr>
        <p:spPr>
          <a:xfrm>
            <a:off x="0" y="5085294"/>
            <a:ext cx="2868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Young-Laplace Equation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0407BF-B04E-3192-0468-5B3F86A7C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382" y="5591994"/>
            <a:ext cx="1714739" cy="771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15053A-660D-1D87-1FD8-91BC8B6BD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5422661"/>
            <a:ext cx="3648584" cy="2495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F72416-A2B5-2B4F-4794-DC96A659ED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861" y="6886023"/>
            <a:ext cx="3810532" cy="1476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7C55E2-8DE5-C7D8-1BB7-8AC4D9ED6D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94" y="6332425"/>
            <a:ext cx="3715268" cy="6763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6A3CB7-B962-99EB-1786-C4F7A4DF3A0E}"/>
              </a:ext>
            </a:extLst>
          </p:cNvPr>
          <p:cNvSpPr txBox="1"/>
          <p:nvPr/>
        </p:nvSpPr>
        <p:spPr>
          <a:xfrm>
            <a:off x="4181762" y="8055871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dydx can be neglected because they are both very small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F251BD8-0B46-ADF4-467C-BA3D085454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494" y="8432499"/>
            <a:ext cx="3762900" cy="905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ED5593F-3BF9-EA0C-12FF-62B44C9C8A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2605" y="9301925"/>
            <a:ext cx="6891317" cy="27743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BE444AA-63AC-4A49-CBCE-A22F2A389B8A}"/>
              </a:ext>
            </a:extLst>
          </p:cNvPr>
          <p:cNvSpPr txBox="1"/>
          <p:nvPr/>
        </p:nvSpPr>
        <p:spPr>
          <a:xfrm>
            <a:off x="33477" y="10253007"/>
            <a:ext cx="143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 between two proportional triangles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12B8EF-6A43-BAB8-0F86-032D2BF1C475}"/>
              </a:ext>
            </a:extLst>
          </p:cNvPr>
          <p:cNvCxnSpPr/>
          <p:nvPr/>
        </p:nvCxnSpPr>
        <p:spPr>
          <a:xfrm>
            <a:off x="881451" y="10991671"/>
            <a:ext cx="435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666BD8B0-D3A5-AED3-999D-872230E715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6567" y="11599332"/>
            <a:ext cx="2236756" cy="5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BC044-C8F9-50CD-38E5-3F60485B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67" y="0"/>
            <a:ext cx="3629532" cy="1314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DF44D-66C4-F950-8C30-FE30A76F3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7" y="1314633"/>
            <a:ext cx="6620799" cy="4829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48C07-9647-48F2-F79B-1CEEF580F878}"/>
              </a:ext>
            </a:extLst>
          </p:cNvPr>
          <p:cNvSpPr txBox="1"/>
          <p:nvPr/>
        </p:nvSpPr>
        <p:spPr>
          <a:xfrm>
            <a:off x="0" y="6144482"/>
            <a:ext cx="6587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is surface tension measured? – Capillary rise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4ABC0-3F51-2360-8405-60A32DB01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47" y="6589929"/>
            <a:ext cx="3229426" cy="2467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6E8A9-AFF9-704D-C644-6DD17805A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88" y="6856562"/>
            <a:ext cx="4572059" cy="1539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B3F1D6-D68B-7BE7-56E6-00496910F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51" y="9284254"/>
            <a:ext cx="362953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8FE3A8-BEBB-457F-3C42-0F8F7E54B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219" y="9906859"/>
            <a:ext cx="4315427" cy="847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F5F60-8D8A-264C-A883-62074C48C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354925"/>
            <a:ext cx="5047309" cy="7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4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70E6C-371B-9ECD-F385-2263C39B3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612"/>
            <a:ext cx="8686800" cy="105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9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26387-1C26-1929-0C01-2948C382C911}"/>
              </a:ext>
            </a:extLst>
          </p:cNvPr>
          <p:cNvSpPr txBox="1"/>
          <p:nvPr/>
        </p:nvSpPr>
        <p:spPr>
          <a:xfrm>
            <a:off x="1319369" y="0"/>
            <a:ext cx="6048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Conservation of Mass and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90712-E5B2-0BB5-54DD-EE05FC79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77" y="584775"/>
            <a:ext cx="5719646" cy="2615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53CCC2-24FE-4CE4-2554-DEBC425C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31" y="3208292"/>
            <a:ext cx="6719905" cy="1207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3A4F1B-537C-946D-244F-B313753E5D86}"/>
              </a:ext>
            </a:extLst>
          </p:cNvPr>
          <p:cNvSpPr txBox="1"/>
          <p:nvPr/>
        </p:nvSpPr>
        <p:spPr>
          <a:xfrm>
            <a:off x="1787283" y="4423278"/>
            <a:ext cx="511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class, X will be mass, energy, or momentum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E8146-83ED-A018-6678-16CC5BCE5EBC}"/>
              </a:ext>
            </a:extLst>
          </p:cNvPr>
          <p:cNvSpPr txBox="1"/>
          <p:nvPr/>
        </p:nvSpPr>
        <p:spPr>
          <a:xfrm>
            <a:off x="0" y="4800502"/>
            <a:ext cx="306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Conservation of Mass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C5E95-E6D5-9B09-3F2A-1B8B68B992F6}"/>
              </a:ext>
            </a:extLst>
          </p:cNvPr>
          <p:cNvSpPr txBox="1"/>
          <p:nvPr/>
        </p:nvSpPr>
        <p:spPr>
          <a:xfrm>
            <a:off x="0" y="5262167"/>
            <a:ext cx="395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Describing inflow and outflow of mass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0DA80A-0E31-678A-B18F-546F7EF4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6" y="5797352"/>
            <a:ext cx="2818522" cy="21575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E2CFC7-92A0-0ECC-16B0-870BC5ADF2DF}"/>
                  </a:ext>
                </a:extLst>
              </p:cNvPr>
              <p:cNvSpPr txBox="1"/>
              <p:nvPr/>
            </p:nvSpPr>
            <p:spPr>
              <a:xfrm>
                <a:off x="3061416" y="5797352"/>
                <a:ext cx="50316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dirty="0"/>
                  <a:t> is the normal vector facing </a:t>
                </a:r>
                <a:r>
                  <a:rPr lang="en-US" u="sng" dirty="0"/>
                  <a:t>outward</a:t>
                </a:r>
                <a:r>
                  <a:rPr lang="en-US" dirty="0"/>
                  <a:t> </a:t>
                </a: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acc>
                  </m:oMath>
                </a14:m>
                <a:r>
                  <a:rPr lang="en-US" dirty="0"/>
                  <a:t> is the velocity of the flow going through the area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E2CFC7-92A0-0ECC-16B0-870BC5ADF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416" y="5797352"/>
                <a:ext cx="5031698" cy="646331"/>
              </a:xfrm>
              <a:prstGeom prst="rect">
                <a:avLst/>
              </a:prstGeom>
              <a:blipFill>
                <a:blip r:embed="rId5"/>
                <a:stretch>
                  <a:fillRect t="-3774" r="-121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2BEC4E5-EBFA-A38F-5226-2A35F847D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610" y="6472451"/>
            <a:ext cx="5308842" cy="5664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A7A4D9-B103-752C-88D3-E4659BCBF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610" y="6934978"/>
            <a:ext cx="2187162" cy="892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1FBB2A-5B18-EDC1-7F86-77570AA58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6799" y="7825649"/>
            <a:ext cx="4429520" cy="9898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6DACC4-FFEA-8A2C-4634-DCF7D62671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2267" y="8959636"/>
            <a:ext cx="6030026" cy="3874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812636-23FF-7B21-32DE-56247F64CE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8551" y="9491162"/>
            <a:ext cx="4124901" cy="24673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81ABFD-368D-13D4-9239-0E2F689914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216" y="9491162"/>
            <a:ext cx="3744636" cy="135392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6988A2-5FA6-F141-8700-969391CF7294}"/>
              </a:ext>
            </a:extLst>
          </p:cNvPr>
          <p:cNvCxnSpPr>
            <a:cxnSpLocks/>
          </p:cNvCxnSpPr>
          <p:nvPr/>
        </p:nvCxnSpPr>
        <p:spPr>
          <a:xfrm flipV="1">
            <a:off x="2607733" y="10479451"/>
            <a:ext cx="285105" cy="803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E8C4E8-C885-4180-BA60-FD7936A4B8F4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2084534" y="10845086"/>
            <a:ext cx="321500" cy="437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FC1D16-5105-2305-AA49-1F095BA621F3}"/>
              </a:ext>
            </a:extLst>
          </p:cNvPr>
          <p:cNvSpPr txBox="1"/>
          <p:nvPr/>
        </p:nvSpPr>
        <p:spPr>
          <a:xfrm>
            <a:off x="942405" y="11237893"/>
            <a:ext cx="333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Combined, these make a height</a:t>
            </a:r>
          </a:p>
        </p:txBody>
      </p:sp>
    </p:spTree>
    <p:extLst>
      <p:ext uri="{BB962C8B-B14F-4D97-AF65-F5344CB8AC3E}">
        <p14:creationId xmlns:p14="http://schemas.microsoft.com/office/powerpoint/2010/main" val="2473659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CAC58-3391-4A19-9AC4-36FF2C0B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0025"/>
            <a:ext cx="8229600" cy="480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7E85B-B226-7F98-9F4E-E286FF05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8" y="1008205"/>
            <a:ext cx="3835400" cy="515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3F6C-4A49-B337-B035-401D86181AF6}"/>
              </a:ext>
            </a:extLst>
          </p:cNvPr>
          <p:cNvSpPr txBox="1"/>
          <p:nvPr/>
        </p:nvSpPr>
        <p:spPr>
          <a:xfrm>
            <a:off x="1270001" y="1524000"/>
            <a:ext cx="202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 * density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371AFA-6629-1852-D7D1-0390A2E50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70" y="2025461"/>
            <a:ext cx="5305169" cy="767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A37FF2-F4AB-82C9-6AE0-424F2F8FC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81" y="2924921"/>
            <a:ext cx="8414636" cy="767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CE8EFD-41F4-0927-F24D-DC9B7C783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21" y="3827893"/>
            <a:ext cx="6631358" cy="788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319-6AC0-9C7B-AB10-9CEA98F1CF10}"/>
              </a:ext>
            </a:extLst>
          </p:cNvPr>
          <p:cNvSpPr txBox="1"/>
          <p:nvPr/>
        </p:nvSpPr>
        <p:spPr>
          <a:xfrm>
            <a:off x="0" y="4770007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lets write the law for conservation of mass. This is like the derivation of the hydrostatic equation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0928FB-90FD-A4D5-1888-E951F720A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5569857"/>
            <a:ext cx="3666067" cy="28764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F90A4F-1D24-FFC2-A3A5-FE1956D2A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667" y="5761974"/>
            <a:ext cx="2827872" cy="20858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A49AA3-EF30-338F-5097-92439894B3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726" y="8216889"/>
            <a:ext cx="7163881" cy="2535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369A24-7386-2AAC-E8E5-0332A78113F3}"/>
              </a:ext>
            </a:extLst>
          </p:cNvPr>
          <p:cNvSpPr txBox="1"/>
          <p:nvPr/>
        </p:nvSpPr>
        <p:spPr>
          <a:xfrm>
            <a:off x="156363" y="10860629"/>
            <a:ext cx="8374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the partial differentials, because you need to take into consideration how the flux changes through the object</a:t>
            </a:r>
          </a:p>
        </p:txBody>
      </p:sp>
    </p:spTree>
    <p:extLst>
      <p:ext uri="{BB962C8B-B14F-4D97-AF65-F5344CB8AC3E}">
        <p14:creationId xmlns:p14="http://schemas.microsoft.com/office/powerpoint/2010/main" val="125960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147F3F-0183-DD75-C8C2-AD54D36E4606}"/>
              </a:ext>
            </a:extLst>
          </p:cNvPr>
          <p:cNvSpPr txBox="1"/>
          <p:nvPr/>
        </p:nvSpPr>
        <p:spPr>
          <a:xfrm>
            <a:off x="0" y="0"/>
            <a:ext cx="383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Continuing, but now for all directions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0AA151-D2B3-9BAB-F519-849B0EFAA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1" y="504045"/>
            <a:ext cx="7459116" cy="5591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10258F-8E03-1577-EA8B-DBF533EC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373" y="6230713"/>
            <a:ext cx="4602054" cy="172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C79A19-7F1A-BB0B-C3E1-32DE4BE52D6D}"/>
              </a:ext>
            </a:extLst>
          </p:cNvPr>
          <p:cNvSpPr txBox="1"/>
          <p:nvPr/>
        </p:nvSpPr>
        <p:spPr>
          <a:xfrm>
            <a:off x="0" y="7959593"/>
            <a:ext cx="868680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the generalized continuity equation, which can be used for all coordinate systems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4EA693-696A-3B30-3255-A657276AC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3" y="8289793"/>
            <a:ext cx="6210292" cy="10047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164474-A4DC-9417-427F-9DF19C899927}"/>
              </a:ext>
            </a:extLst>
          </p:cNvPr>
          <p:cNvSpPr/>
          <p:nvPr/>
        </p:nvSpPr>
        <p:spPr>
          <a:xfrm>
            <a:off x="5857027" y="8634177"/>
            <a:ext cx="1574800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33B92B-E4E1-29C0-4B14-B16DB69F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444" y="9408266"/>
            <a:ext cx="4623878" cy="10753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4ECA3F-CE1F-A08A-4287-B02347A92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267" y="10597275"/>
            <a:ext cx="4262231" cy="13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65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FBB41-9D98-F8AA-FD47-59DF861D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" y="243779"/>
            <a:ext cx="3172268" cy="2391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AB330-530C-EADC-4A0C-F9F3B4E3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00" y="393052"/>
            <a:ext cx="3289197" cy="1791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8C7E6-EFFB-D515-7F89-EF702AFD9437}"/>
              </a:ext>
            </a:extLst>
          </p:cNvPr>
          <p:cNvSpPr txBox="1"/>
          <p:nvPr/>
        </p:nvSpPr>
        <p:spPr>
          <a:xfrm>
            <a:off x="323784" y="2634888"/>
            <a:ext cx="2891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Gases in turbulent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51A15-A66D-AB81-7039-E3715E16A126}"/>
              </a:ext>
            </a:extLst>
          </p:cNvPr>
          <p:cNvSpPr txBox="1"/>
          <p:nvPr/>
        </p:nvSpPr>
        <p:spPr>
          <a:xfrm>
            <a:off x="0" y="3004220"/>
            <a:ext cx="568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the continuity equation in the form of linear 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2DAB3A-3587-4A8B-BA30-45259AC2C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909" y="3299978"/>
            <a:ext cx="6122981" cy="459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BDAD4-BD8C-2419-D0E1-A078E690B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9" y="7888171"/>
            <a:ext cx="3658416" cy="259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2343C-7568-25F1-E812-59EFC503B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0487388"/>
            <a:ext cx="8686800" cy="6633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9F4E98-21E7-98DE-85CF-E24AE52C9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375" y="7920778"/>
            <a:ext cx="3686689" cy="1267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C5D7D1-1CF9-4A2B-9AE8-48D0200014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7412" y="9054166"/>
            <a:ext cx="306747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7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A8BD3-8AE0-9D13-B2C9-D04935CDBE99}"/>
              </a:ext>
            </a:extLst>
          </p:cNvPr>
          <p:cNvSpPr txBox="1"/>
          <p:nvPr/>
        </p:nvSpPr>
        <p:spPr>
          <a:xfrm>
            <a:off x="0" y="0"/>
            <a:ext cx="1285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CB62B4-1206-A764-5D86-AB6D90F3592B}"/>
                  </a:ext>
                </a:extLst>
              </p:cNvPr>
              <p:cNvSpPr txBox="1"/>
              <p:nvPr/>
            </p:nvSpPr>
            <p:spPr>
              <a:xfrm>
                <a:off x="0" y="646387"/>
                <a:ext cx="381995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Mass (m) and mass flow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CB62B4-1206-A764-5D86-AB6D90F35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6387"/>
                <a:ext cx="3819956" cy="499560"/>
              </a:xfrm>
              <a:prstGeom prst="rect">
                <a:avLst/>
              </a:prstGeom>
              <a:blipFill>
                <a:blip r:embed="rId2"/>
                <a:stretch>
                  <a:fillRect l="-957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9C67D-A4ED-0004-96D3-3331AC662FF5}"/>
                  </a:ext>
                </a:extLst>
              </p:cNvPr>
              <p:cNvSpPr txBox="1"/>
              <p:nvPr/>
            </p:nvSpPr>
            <p:spPr>
              <a:xfrm>
                <a:off x="0" y="1269114"/>
                <a:ext cx="4598438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Volume and volumetric flow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𝑣𝑜𝑙𝑢𝑚𝑒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9C67D-A4ED-0004-96D3-3331AC662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9114"/>
                <a:ext cx="4598438" cy="499560"/>
              </a:xfrm>
              <a:prstGeom prst="rect">
                <a:avLst/>
              </a:prstGeom>
              <a:blipFill>
                <a:blip r:embed="rId3"/>
                <a:stretch>
                  <a:fillRect l="-796" r="-133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E39F5D-0026-DD6F-90CE-BC836604F99D}"/>
              </a:ext>
            </a:extLst>
          </p:cNvPr>
          <p:cNvSpPr txBox="1"/>
          <p:nvPr/>
        </p:nvSpPr>
        <p:spPr>
          <a:xfrm>
            <a:off x="4343400" y="1145947"/>
            <a:ext cx="244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this course, Q is volumetric flow, not heat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0D8686-E4A9-7918-6642-68AFB8DB727D}"/>
                  </a:ext>
                </a:extLst>
              </p:cNvPr>
              <p:cNvSpPr txBox="1"/>
              <p:nvPr/>
            </p:nvSpPr>
            <p:spPr>
              <a:xfrm>
                <a:off x="0" y="1891841"/>
                <a:ext cx="7188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Density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Changes inversely with temperature due to increases in volume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0D8686-E4A9-7918-6642-68AFB8DB7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91841"/>
                <a:ext cx="7188378" cy="646331"/>
              </a:xfrm>
              <a:prstGeom prst="rect">
                <a:avLst/>
              </a:prstGeom>
              <a:blipFill>
                <a:blip r:embed="rId4"/>
                <a:stretch>
                  <a:fillRect l="-50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E3194-698E-1E84-6F54-2428C9D9F2AD}"/>
                  </a:ext>
                </a:extLst>
              </p:cNvPr>
              <p:cNvSpPr txBox="1"/>
              <p:nvPr/>
            </p:nvSpPr>
            <p:spPr>
              <a:xfrm>
                <a:off x="0" y="2661339"/>
                <a:ext cx="8686800" cy="933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Heaviness of an object, downward force due to gravity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Force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action that has direction or maintains the motion of an object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Converting between force and mass is always accompanied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a conversion factor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the SI system of units, this just happens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Vectors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quantity having a magnitude and direction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be split into components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Magnitude of vectors can be found by: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Velocity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Acceleration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Momentum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Momentum can be used to find force: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Energy (scalar)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Kinetic energy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Potential energy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</m:d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E3194-698E-1E84-6F54-2428C9D9F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1339"/>
                <a:ext cx="8686800" cy="9337941"/>
              </a:xfrm>
              <a:prstGeom prst="rect">
                <a:avLst/>
              </a:prstGeom>
              <a:blipFill>
                <a:blip r:embed="rId5"/>
                <a:stretch>
                  <a:fillRect l="-421" t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A54EA81-CF72-98F7-02EC-24337B530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739" y="5904555"/>
            <a:ext cx="2702061" cy="2411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F83DD8-1DEE-7BD0-DFE4-2DFF8BD9D6F1}"/>
                  </a:ext>
                </a:extLst>
              </p:cNvPr>
              <p:cNvSpPr txBox="1"/>
              <p:nvPr/>
            </p:nvSpPr>
            <p:spPr>
              <a:xfrm>
                <a:off x="1445780" y="7228821"/>
                <a:ext cx="214840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F83DD8-1DEE-7BD0-DFE4-2DFF8BD9D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780" y="7228821"/>
                <a:ext cx="2148409" cy="563680"/>
              </a:xfrm>
              <a:prstGeom prst="rect">
                <a:avLst/>
              </a:prstGeom>
              <a:blipFill>
                <a:blip r:embed="rId7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51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43DE9-C38B-7C7C-3716-B99A4474E7B9}"/>
              </a:ext>
            </a:extLst>
          </p:cNvPr>
          <p:cNvSpPr txBox="1"/>
          <p:nvPr/>
        </p:nvSpPr>
        <p:spPr>
          <a:xfrm>
            <a:off x="0" y="0"/>
            <a:ext cx="2092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8D295-F01A-8F26-4DFE-7132C17368D3}"/>
              </a:ext>
            </a:extLst>
          </p:cNvPr>
          <p:cNvSpPr txBox="1"/>
          <p:nvPr/>
        </p:nvSpPr>
        <p:spPr>
          <a:xfrm>
            <a:off x="0" y="564601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 fluid?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classify something as a fluid or non-fluid based on how it reacts to a shear force </a:t>
            </a:r>
            <a:r>
              <a:rPr lang="en-US" i="1" dirty="0"/>
              <a:t>(A force acting parallel to the surface)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Non-fluids can resist shear forces (solids)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Fluids deform under a shear force (liquids and gases)</a:t>
            </a:r>
          </a:p>
          <a:p>
            <a:endParaRPr lang="en-US" dirty="0"/>
          </a:p>
          <a:p>
            <a:r>
              <a:rPr lang="en-US" dirty="0"/>
              <a:t>States of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Solids: have a lattice structure that holds them together, making them not deform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Liquids: held together by weaker forces, the forces are dependent on the separation distance of the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Gases: spread far apart and have very weak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Molecules collide with each 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 not tend to fall when “poured” out of a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4FFB6-9A83-D357-508D-272F9792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0" y="4293385"/>
            <a:ext cx="7944959" cy="6001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D68B48-BB76-9CDE-3C40-B7B680FC80C7}"/>
              </a:ext>
            </a:extLst>
          </p:cNvPr>
          <p:cNvSpPr txBox="1"/>
          <p:nvPr/>
        </p:nvSpPr>
        <p:spPr>
          <a:xfrm>
            <a:off x="0" y="10484068"/>
            <a:ext cx="7560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Modulus of elasticity tells how stiff something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Kinematic viscosity is viscosity normalized by density (viscosity/density)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D845B3-5414-51C3-7F17-7536944CD3BF}"/>
                  </a:ext>
                </a:extLst>
              </p:cNvPr>
              <p:cNvSpPr txBox="1"/>
              <p:nvPr/>
            </p:nvSpPr>
            <p:spPr>
              <a:xfrm>
                <a:off x="101373" y="11319494"/>
                <a:ext cx="2784224" cy="4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Force Conversion: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D845B3-5414-51C3-7F17-7536944CD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" y="11319494"/>
                <a:ext cx="2784224" cy="485646"/>
              </a:xfrm>
              <a:prstGeom prst="rect">
                <a:avLst/>
              </a:prstGeom>
              <a:blipFill>
                <a:blip r:embed="rId3"/>
                <a:stretch>
                  <a:fillRect l="-1974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A0DB58-D1D6-25EA-51E5-DCE3BEFA0A82}"/>
                  </a:ext>
                </a:extLst>
              </p:cNvPr>
              <p:cNvSpPr txBox="1"/>
              <p:nvPr/>
            </p:nvSpPr>
            <p:spPr>
              <a:xfrm>
                <a:off x="3284839" y="11280958"/>
                <a:ext cx="2828723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Mass Conversion: 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A0DB58-D1D6-25EA-51E5-DCE3BEFA0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839" y="11280958"/>
                <a:ext cx="2828723" cy="524182"/>
              </a:xfrm>
              <a:prstGeom prst="rect">
                <a:avLst/>
              </a:prstGeom>
              <a:blipFill>
                <a:blip r:embed="rId4"/>
                <a:stretch>
                  <a:fillRect l="-194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91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F1BF7-2B7E-5E95-9C46-3FD3D736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4" y="0"/>
            <a:ext cx="7935432" cy="5973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CCBFB1-073E-C3B4-2C08-C25387C54955}"/>
                  </a:ext>
                </a:extLst>
              </p:cNvPr>
              <p:cNvSpPr txBox="1"/>
              <p:nvPr/>
            </p:nvSpPr>
            <p:spPr>
              <a:xfrm>
                <a:off x="0" y="5973009"/>
                <a:ext cx="8686800" cy="690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other common units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, which are units of force that are normalized so that the weight of 1 kg is 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CCBFB1-073E-C3B4-2C08-C25387C54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73009"/>
                <a:ext cx="8686800" cy="690830"/>
              </a:xfrm>
              <a:prstGeom prst="rect">
                <a:avLst/>
              </a:prstGeom>
              <a:blipFill>
                <a:blip r:embed="rId3"/>
                <a:stretch>
                  <a:fillRect l="-421"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7651A7-FEF8-810A-B5EE-8831B9B0A4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2437508"/>
                  </p:ext>
                </p:extLst>
              </p:nvPr>
            </p:nvGraphicFramePr>
            <p:xfrm>
              <a:off x="810610" y="6663839"/>
              <a:ext cx="7065580" cy="5267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2790">
                      <a:extLst>
                        <a:ext uri="{9D8B030D-6E8A-4147-A177-3AD203B41FA5}">
                          <a16:colId xmlns:a16="http://schemas.microsoft.com/office/drawing/2014/main" val="1623680519"/>
                        </a:ext>
                      </a:extLst>
                    </a:gridCol>
                    <a:gridCol w="3532790">
                      <a:extLst>
                        <a:ext uri="{9D8B030D-6E8A-4147-A177-3AD203B41FA5}">
                          <a16:colId xmlns:a16="http://schemas.microsoft.com/office/drawing/2014/main" val="1368690942"/>
                        </a:ext>
                      </a:extLst>
                    </a:gridCol>
                  </a:tblGrid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 system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5802773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5108045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9.806 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77918421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𝑑𝑦𝑛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3886444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980.6 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472073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Engineering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32.174 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7089820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Absolute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𝑝𝑜𝑢𝑛𝑑𝑎𝑙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7769508"/>
                      </a:ext>
                    </a:extLst>
                  </a:tr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British Gravitational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686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𝑠𝑙𝑢𝑔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482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7651A7-FEF8-810A-B5EE-8831B9B0A4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2437508"/>
                  </p:ext>
                </p:extLst>
              </p:nvPr>
            </p:nvGraphicFramePr>
            <p:xfrm>
              <a:off x="810610" y="6663839"/>
              <a:ext cx="7065580" cy="5267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2790">
                      <a:extLst>
                        <a:ext uri="{9D8B030D-6E8A-4147-A177-3AD203B41FA5}">
                          <a16:colId xmlns:a16="http://schemas.microsoft.com/office/drawing/2014/main" val="1623680519"/>
                        </a:ext>
                      </a:extLst>
                    </a:gridCol>
                    <a:gridCol w="3532790">
                      <a:extLst>
                        <a:ext uri="{9D8B030D-6E8A-4147-A177-3AD203B41FA5}">
                          <a16:colId xmlns:a16="http://schemas.microsoft.com/office/drawing/2014/main" val="1368690942"/>
                        </a:ext>
                      </a:extLst>
                    </a:gridCol>
                  </a:tblGrid>
                  <a:tr h="58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 system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1042" r="-690" b="-8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5802773"/>
                      </a:ext>
                    </a:extLst>
                  </a:tr>
                  <a:tr h="6126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96040" r="-690" b="-6633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5108045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175221" r="-690" b="-4929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918421"/>
                      </a:ext>
                    </a:extLst>
                  </a:tr>
                  <a:tr h="658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(scientific)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287963" r="-690" b="-415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3886444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CGS (engineering)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370796" r="-690" b="-297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2073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Engineering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470796" r="-690" b="-197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089820"/>
                      </a:ext>
                    </a:extLst>
                  </a:tr>
                  <a:tr h="658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English Absolute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597222" r="-690" b="-106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7769508"/>
                      </a:ext>
                    </a:extLst>
                  </a:tr>
                  <a:tr h="6878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British Gravitational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666372" r="-690" b="-1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482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145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D3886-1221-9A0C-F5D0-BBF9E1D41ED9}"/>
              </a:ext>
            </a:extLst>
          </p:cNvPr>
          <p:cNvSpPr txBox="1"/>
          <p:nvPr/>
        </p:nvSpPr>
        <p:spPr>
          <a:xfrm>
            <a:off x="0" y="0"/>
            <a:ext cx="355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Basic Laws of Fluid Flows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081F6-67C8-8600-EACE-8E37DC6E58A8}"/>
              </a:ext>
            </a:extLst>
          </p:cNvPr>
          <p:cNvSpPr txBox="1"/>
          <p:nvPr/>
        </p:nvSpPr>
        <p:spPr>
          <a:xfrm>
            <a:off x="0" y="461665"/>
            <a:ext cx="4574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Conservation of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Conservation of Energy –  1</a:t>
            </a:r>
            <a:r>
              <a:rPr lang="en-US" baseline="30000" dirty="0"/>
              <a:t>st</a:t>
            </a:r>
            <a:r>
              <a:rPr lang="en-US" dirty="0"/>
              <a:t> Thermo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Conservation of Momentum – 2</a:t>
            </a:r>
            <a:r>
              <a:rPr lang="en-US" baseline="30000" dirty="0"/>
              <a:t>nd</a:t>
            </a:r>
            <a:r>
              <a:rPr lang="en-US" dirty="0"/>
              <a:t> Newton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88E5-1A15-8AE2-C303-1873E24588AD}"/>
              </a:ext>
            </a:extLst>
          </p:cNvPr>
          <p:cNvSpPr txBox="1"/>
          <p:nvPr/>
        </p:nvSpPr>
        <p:spPr>
          <a:xfrm>
            <a:off x="0" y="1384995"/>
            <a:ext cx="22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Fluid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0C777-EAE8-EFCD-B97F-1F4CF00EFE51}"/>
                  </a:ext>
                </a:extLst>
              </p:cNvPr>
              <p:cNvSpPr txBox="1"/>
              <p:nvPr/>
            </p:nvSpPr>
            <p:spPr>
              <a:xfrm>
                <a:off x="0" y="1846659"/>
                <a:ext cx="8686800" cy="520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Density/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(Mass/Volume)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usually assume this is constant for liquids (incompressible)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 densities: Water - 1000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Mercury 13,588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Hydrogen 0.083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Pressure/P (Force/Area)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Type of stress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Atmospheric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=14.7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𝑝𝑠𝑖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=101325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=1.01325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Guage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Pressure above atmospheric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Negative gauge pressures are referred to as a vacuum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Temperature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Relates to internal energy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Properties can be related to each other through equations of state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EX: Ideal gas law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molar mass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0C777-EAE8-EFCD-B97F-1F4CF00EF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6659"/>
                <a:ext cx="8686800" cy="5200270"/>
              </a:xfrm>
              <a:prstGeom prst="rect">
                <a:avLst/>
              </a:prstGeom>
              <a:blipFill>
                <a:blip r:embed="rId2"/>
                <a:stretch>
                  <a:fillRect l="-421" t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0B7914-F680-FB7B-1D5B-6482FF4DC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099" y="3588320"/>
            <a:ext cx="1829055" cy="885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A5A05-BE68-BF92-F514-7A47D48560E8}"/>
              </a:ext>
            </a:extLst>
          </p:cNvPr>
          <p:cNvSpPr txBox="1"/>
          <p:nvPr/>
        </p:nvSpPr>
        <p:spPr>
          <a:xfrm>
            <a:off x="0" y="6599043"/>
            <a:ext cx="3353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Continuum Assumption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018B-C993-8490-5C11-57EBBE5DB543}"/>
              </a:ext>
            </a:extLst>
          </p:cNvPr>
          <p:cNvSpPr txBox="1"/>
          <p:nvPr/>
        </p:nvSpPr>
        <p:spPr>
          <a:xfrm>
            <a:off x="1" y="7046929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 molecules aren’t confined to a lattice, and move around, so how do we deal with a volume in which the number of particles is constantly changing?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at extremely small sizes this makes a difference, so we can assume that values vary continuously through space (Continuum)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9AD5B8-AD60-DAC4-1039-94BC4B14C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958" y="8679358"/>
            <a:ext cx="3986314" cy="30509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394FB8A-24F4-0735-E07E-86FB28DCEA07}"/>
              </a:ext>
            </a:extLst>
          </p:cNvPr>
          <p:cNvSpPr/>
          <p:nvPr/>
        </p:nvSpPr>
        <p:spPr>
          <a:xfrm>
            <a:off x="7070270" y="8679358"/>
            <a:ext cx="1616529" cy="1362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0C048-3EBA-0B41-8A9A-C8AE06CCA5FD}"/>
              </a:ext>
            </a:extLst>
          </p:cNvPr>
          <p:cNvSpPr txBox="1"/>
          <p:nvPr/>
        </p:nvSpPr>
        <p:spPr>
          <a:xfrm>
            <a:off x="0" y="8217693"/>
            <a:ext cx="316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Material Classification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3AAD8-141B-A436-9F2D-267EA39F7818}"/>
              </a:ext>
            </a:extLst>
          </p:cNvPr>
          <p:cNvSpPr txBox="1"/>
          <p:nvPr/>
        </p:nvSpPr>
        <p:spPr>
          <a:xfrm>
            <a:off x="0" y="8679358"/>
            <a:ext cx="4524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Materials can be classified based on how they respond to a shear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class, we will only be focusing on Newtonian and Non-Newtonian fluids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Newtonian fluids have a constant viscosity, while Non-Newtonian fluids have viscosities that change</a:t>
            </a:r>
          </a:p>
        </p:txBody>
      </p:sp>
    </p:spTree>
    <p:extLst>
      <p:ext uri="{BB962C8B-B14F-4D97-AF65-F5344CB8AC3E}">
        <p14:creationId xmlns:p14="http://schemas.microsoft.com/office/powerpoint/2010/main" val="185797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AD2BD-F6B8-34F3-82AD-630FFD8D7B16}"/>
              </a:ext>
            </a:extLst>
          </p:cNvPr>
          <p:cNvSpPr txBox="1"/>
          <p:nvPr/>
        </p:nvSpPr>
        <p:spPr>
          <a:xfrm>
            <a:off x="0" y="0"/>
            <a:ext cx="292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 Properties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4178A-5F1D-A74D-4C81-3911209AEABA}"/>
              </a:ext>
            </a:extLst>
          </p:cNvPr>
          <p:cNvSpPr txBox="1"/>
          <p:nvPr/>
        </p:nvSpPr>
        <p:spPr>
          <a:xfrm>
            <a:off x="0" y="461665"/>
            <a:ext cx="332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Viscosity – resistance to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C0E3D-AD0F-1EE2-F780-6CF5FBE6B970}"/>
              </a:ext>
            </a:extLst>
          </p:cNvPr>
          <p:cNvSpPr txBox="1"/>
          <p:nvPr/>
        </p:nvSpPr>
        <p:spPr>
          <a:xfrm>
            <a:off x="0" y="830997"/>
            <a:ext cx="2867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Couette Flow (drag flow)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C7498-5B94-309D-7545-D213142D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71" y="646331"/>
            <a:ext cx="3458058" cy="1533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764D4-144D-BF02-7170-2A633169F10F}"/>
              </a:ext>
            </a:extLst>
          </p:cNvPr>
          <p:cNvSpPr txBox="1"/>
          <p:nvPr/>
        </p:nvSpPr>
        <p:spPr>
          <a:xfrm>
            <a:off x="0" y="1228533"/>
            <a:ext cx="4557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Liquid between and stationary and moving plate in which flow is being caused by the moving 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2D02D-4843-E151-7B7C-DDF26CA58C5C}"/>
                  </a:ext>
                </a:extLst>
              </p:cNvPr>
              <p:cNvSpPr txBox="1"/>
              <p:nvPr/>
            </p:nvSpPr>
            <p:spPr>
              <a:xfrm>
                <a:off x="0" y="2037560"/>
                <a:ext cx="8686800" cy="10307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Assumptions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 slip at the boundaries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fluid is moving at the same speed as the moving plate at the boundary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Velocity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) changes from 0 at the stationary plate to the velocity of the top plate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) at the top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height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is small, and this makes velocity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) vary linearly in the y direction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the case for most fluids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Example of laminar flow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Horizontal streamlines (lines depicting fluid movement where the velocity is constant along the line)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Motion of one layer of fluid “pulls” the others along with it due to molecular friction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Local shear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</m:oMath>
                </a14:m>
                <a:r>
                  <a:rPr lang="en-US" dirty="0"/>
                  <a:t>) is linearly related with the velocity gradient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Shear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from the surface in the </a:t>
                </a:r>
                <a:r>
                  <a:rPr lang="en-US" dirty="0">
                    <a:solidFill>
                      <a:schemeClr val="accent1"/>
                    </a:solidFill>
                  </a:rPr>
                  <a:t>y direction </a:t>
                </a:r>
                <a:r>
                  <a:rPr lang="en-US" dirty="0"/>
                  <a:t>due to flow in the </a:t>
                </a:r>
                <a:r>
                  <a:rPr lang="en-US" dirty="0">
                    <a:solidFill>
                      <a:schemeClr val="accent2"/>
                    </a:solidFill>
                  </a:rPr>
                  <a:t>x direction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𝐴𝑟𝑒𝑎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𝑠𝑡𝑟𝑒𝑠𝑠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𝑜𝑣𝑒𝑟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Newton’s law of viscosity (1687):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endParaRPr lang="en-US" dirty="0"/>
              </a:p>
              <a:p>
                <a:pPr marL="2114550" lvl="4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Newtonian fluids, viscosity is represented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marL="2114550" lvl="4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Non-Newtonian fluids have a viscosity which is a function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Like moving a deck of cards between a table and one of your hands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Viscosity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quantity expressing the magnitude of internal friction in a fluid resisting flow, in which parallel fluid layers move relative to each other, interact, and transfer momentum between them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does this happen in different types of matter?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liquids, this occurs because of the constant breaking and reforming of interactions between molecules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 temperature goes up, the interactions get weaker, and viscosity goes down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gases, this occurs because of the random motion of molecules causing collisions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 temperature goes up, more collisions happen, and viscosity goes up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2D02D-4843-E151-7B7C-DDF26CA5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7560"/>
                <a:ext cx="8686800" cy="10307052"/>
              </a:xfrm>
              <a:prstGeom prst="rect">
                <a:avLst/>
              </a:prstGeom>
              <a:blipFill>
                <a:blip r:embed="rId3"/>
                <a:stretch>
                  <a:fillRect l="-421" t="-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07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BEF46-883A-CB8F-D4A6-5A9461E88D72}"/>
              </a:ext>
            </a:extLst>
          </p:cNvPr>
          <p:cNvSpPr txBox="1"/>
          <p:nvPr/>
        </p:nvSpPr>
        <p:spPr>
          <a:xfrm>
            <a:off x="1" y="0"/>
            <a:ext cx="86868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is viscosity measured?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By how it responds to a simple deformation, where only one component of velocity is non-zero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Most often this is in the form of simple shear flow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two types of simple shear flow are Couette flow and Poiseuille flow (pressure driven through a pipe)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Using Couette flow (Rotational viscometer/rheometer)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Fluid trapped between stationary rotating surfaces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Torque related to the viscosity of the fluid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Using Poiseuille Flow (Capillary viscometer/rheometer)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Fluid forced through a circular tube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Pressure related to viscosity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D2FED-AD33-60C2-FB17-C39F38AC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79" y="2585323"/>
            <a:ext cx="7468642" cy="3734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30F68-6EDD-1C26-BC8B-5E5D1D0DE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97" y="7606148"/>
            <a:ext cx="592537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3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8DEDC7-4054-A64B-9265-E09C4775217D}"/>
              </a:ext>
            </a:extLst>
          </p:cNvPr>
          <p:cNvSpPr txBox="1"/>
          <p:nvPr/>
        </p:nvSpPr>
        <p:spPr>
          <a:xfrm>
            <a:off x="0" y="0"/>
            <a:ext cx="2881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Finding Shear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AA2BFD-EFE1-2B35-7C53-9F58B97F19E5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86868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Found through manipulating Newton’s Law of viscosity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Another way: Using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(Shear Strain)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AA2BFD-EFE1-2B35-7C53-9F58B97F1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8686800" cy="1754326"/>
              </a:xfrm>
              <a:prstGeom prst="rect">
                <a:avLst/>
              </a:prstGeom>
              <a:blipFill>
                <a:blip r:embed="rId2"/>
                <a:stretch>
                  <a:fillRect l="-421" t="-1736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50479-4848-4266-23DD-0ED3299EC736}"/>
                  </a:ext>
                </a:extLst>
              </p:cNvPr>
              <p:cNvSpPr txBox="1"/>
              <p:nvPr/>
            </p:nvSpPr>
            <p:spPr>
              <a:xfrm>
                <a:off x="2706461" y="950709"/>
                <a:ext cx="3273878" cy="68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50479-4848-4266-23DD-0ED3299E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461" y="950709"/>
                <a:ext cx="3273878" cy="683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8BBD19-4B30-7C6E-1322-ABC8190E07D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5980339" y="1292662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7678D0-318A-BBAA-DF69-1E1DDA560ADC}"/>
              </a:ext>
            </a:extLst>
          </p:cNvPr>
          <p:cNvSpPr txBox="1"/>
          <p:nvPr/>
        </p:nvSpPr>
        <p:spPr>
          <a:xfrm>
            <a:off x="6351814" y="692496"/>
            <a:ext cx="209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point where the fluid is in contact with the moving plate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0AB39F-4216-1D33-79BC-0E75B435D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72" y="2215991"/>
            <a:ext cx="4258269" cy="2114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DC27B9-6C4A-E30C-9321-4E9DE4680EBE}"/>
                  </a:ext>
                </a:extLst>
              </p:cNvPr>
              <p:cNvSpPr txBox="1"/>
              <p:nvPr/>
            </p:nvSpPr>
            <p:spPr>
              <a:xfrm>
                <a:off x="762299" y="2226098"/>
                <a:ext cx="178946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DC27B9-6C4A-E30C-9321-4E9DE4680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99" y="2226098"/>
                <a:ext cx="1789464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3ADA4-4FCB-6A69-ABEA-335515A261B3}"/>
                  </a:ext>
                </a:extLst>
              </p:cNvPr>
              <p:cNvSpPr txBox="1"/>
              <p:nvPr/>
            </p:nvSpPr>
            <p:spPr>
              <a:xfrm>
                <a:off x="974889" y="2904081"/>
                <a:ext cx="1364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small: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3ADA4-4FCB-6A69-ABEA-335515A2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89" y="2904081"/>
                <a:ext cx="1364284" cy="369332"/>
              </a:xfrm>
              <a:prstGeom prst="rect">
                <a:avLst/>
              </a:prstGeom>
              <a:blipFill>
                <a:blip r:embed="rId6"/>
                <a:stretch>
                  <a:fillRect l="-4018" t="-6557" r="-312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CD6B2E-1F99-4120-B7F0-AFB290602A48}"/>
                  </a:ext>
                </a:extLst>
              </p:cNvPr>
              <p:cNvSpPr txBox="1"/>
              <p:nvPr/>
            </p:nvSpPr>
            <p:spPr>
              <a:xfrm>
                <a:off x="610182" y="3273413"/>
                <a:ext cx="209627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CD6B2E-1F99-4120-B7F0-AFB290602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82" y="3273413"/>
                <a:ext cx="2096279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122E0C-020A-68C2-B582-90E1DC718E0C}"/>
                  </a:ext>
                </a:extLst>
              </p:cNvPr>
              <p:cNvSpPr txBox="1"/>
              <p:nvPr/>
            </p:nvSpPr>
            <p:spPr>
              <a:xfrm>
                <a:off x="2159573" y="3921067"/>
                <a:ext cx="174644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122E0C-020A-68C2-B582-90E1DC71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573" y="3921067"/>
                <a:ext cx="1746440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1FADBA-C4B5-26FC-D35B-9DD3AC582997}"/>
                  </a:ext>
                </a:extLst>
              </p:cNvPr>
              <p:cNvSpPr txBox="1"/>
              <p:nvPr/>
            </p:nvSpPr>
            <p:spPr>
              <a:xfrm>
                <a:off x="2278046" y="4702628"/>
                <a:ext cx="2422202" cy="522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1FADBA-C4B5-26FC-D35B-9DD3AC58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046" y="4702628"/>
                <a:ext cx="2422202" cy="522259"/>
              </a:xfrm>
              <a:prstGeom prst="rect">
                <a:avLst/>
              </a:prstGeom>
              <a:blipFill>
                <a:blip r:embed="rId9"/>
                <a:stretch>
                  <a:fillRect l="-226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ECD765E-27A5-89A5-1AC6-557C13C290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957" y="3921067"/>
            <a:ext cx="1165577" cy="8552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D6A11B-AF68-2FA2-D7CC-0BA78307E007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3906013" y="4184024"/>
            <a:ext cx="976230" cy="5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AF5009-5DF2-FCFA-2770-BB9A6E90A69B}"/>
              </a:ext>
            </a:extLst>
          </p:cNvPr>
          <p:cNvSpPr txBox="1"/>
          <p:nvPr/>
        </p:nvSpPr>
        <p:spPr>
          <a:xfrm>
            <a:off x="4839620" y="4567542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called the Shear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12F93-77FF-81FC-1954-00DA86A310C4}"/>
              </a:ext>
            </a:extLst>
          </p:cNvPr>
          <p:cNvSpPr txBox="1"/>
          <p:nvPr/>
        </p:nvSpPr>
        <p:spPr>
          <a:xfrm>
            <a:off x="-6694" y="5249702"/>
            <a:ext cx="511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Poiseuille Flow (pressure-driven flow)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9DF6F-ECC0-53F4-9CB9-0A85DEABA6AB}"/>
              </a:ext>
            </a:extLst>
          </p:cNvPr>
          <p:cNvSpPr txBox="1"/>
          <p:nvPr/>
        </p:nvSpPr>
        <p:spPr>
          <a:xfrm>
            <a:off x="5110220" y="5346869"/>
            <a:ext cx="16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(Quick detour)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C3E110-87E9-E033-A5B6-AB02E981A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299" y="5808534"/>
            <a:ext cx="6963747" cy="25054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F83B34-8351-4AD4-234E-499F01F8B69D}"/>
              </a:ext>
            </a:extLst>
          </p:cNvPr>
          <p:cNvSpPr txBox="1"/>
          <p:nvPr/>
        </p:nvSpPr>
        <p:spPr>
          <a:xfrm>
            <a:off x="-28798" y="8364589"/>
            <a:ext cx="761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moving plates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Velocities at the plates are still 0 because of the no-slip assumption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a linear velocity gradient, it is parabolic</a:t>
            </a:r>
          </a:p>
        </p:txBody>
      </p:sp>
    </p:spTree>
    <p:extLst>
      <p:ext uri="{BB962C8B-B14F-4D97-AF65-F5344CB8AC3E}">
        <p14:creationId xmlns:p14="http://schemas.microsoft.com/office/powerpoint/2010/main" val="769889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707</TotalTime>
  <Words>2406</Words>
  <Application>Microsoft Office PowerPoint</Application>
  <PresentationFormat>Custom</PresentationFormat>
  <Paragraphs>328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Roosa</dc:creator>
  <cp:lastModifiedBy>William Roosa</cp:lastModifiedBy>
  <cp:revision>11</cp:revision>
  <dcterms:created xsi:type="dcterms:W3CDTF">2024-08-20T15:24:36Z</dcterms:created>
  <dcterms:modified xsi:type="dcterms:W3CDTF">2024-09-05T23:39:38Z</dcterms:modified>
</cp:coreProperties>
</file>